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314" r:id="rId3"/>
    <p:sldId id="316" r:id="rId4"/>
    <p:sldId id="315" r:id="rId5"/>
    <p:sldId id="266" r:id="rId6"/>
    <p:sldId id="288" r:id="rId7"/>
    <p:sldId id="287" r:id="rId8"/>
    <p:sldId id="317" r:id="rId9"/>
    <p:sldId id="313" r:id="rId10"/>
    <p:sldId id="319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73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п/г 20-21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Предм конц</c:v>
                </c:pt>
                <c:pt idx="1">
                  <c:v>ЕГЭ</c:v>
                </c:pt>
                <c:pt idx="2">
                  <c:v>ФГОС</c:v>
                </c:pt>
                <c:pt idx="3">
                  <c:v>СОО</c:v>
                </c:pt>
                <c:pt idx="4">
                  <c:v>ФГ</c:v>
                </c:pt>
                <c:pt idx="5">
                  <c:v>Обр.техн</c:v>
                </c:pt>
                <c:pt idx="6">
                  <c:v>ВР/сопров</c:v>
                </c:pt>
                <c:pt idx="7">
                  <c:v>ОД</c:v>
                </c:pt>
                <c:pt idx="8">
                  <c:v>ОВЗ</c:v>
                </c:pt>
                <c:pt idx="9">
                  <c:v>МР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18</c:v>
                </c:pt>
                <c:pt idx="3">
                  <c:v>2</c:v>
                </c:pt>
                <c:pt idx="4">
                  <c:v>15</c:v>
                </c:pt>
                <c:pt idx="5">
                  <c:v>9</c:v>
                </c:pt>
                <c:pt idx="6">
                  <c:v>33</c:v>
                </c:pt>
                <c:pt idx="7">
                  <c:v>1</c:v>
                </c:pt>
                <c:pt idx="8">
                  <c:v>14</c:v>
                </c:pt>
                <c:pt idx="9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п/ 20-21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Предм конц</c:v>
                </c:pt>
                <c:pt idx="1">
                  <c:v>ЕГЭ</c:v>
                </c:pt>
                <c:pt idx="2">
                  <c:v>ФГОС</c:v>
                </c:pt>
                <c:pt idx="3">
                  <c:v>СОО</c:v>
                </c:pt>
                <c:pt idx="4">
                  <c:v>ФГ</c:v>
                </c:pt>
                <c:pt idx="5">
                  <c:v>Обр.техн</c:v>
                </c:pt>
                <c:pt idx="6">
                  <c:v>ВР/сопров</c:v>
                </c:pt>
                <c:pt idx="7">
                  <c:v>ОД</c:v>
                </c:pt>
                <c:pt idx="8">
                  <c:v>ОВЗ</c:v>
                </c:pt>
                <c:pt idx="9">
                  <c:v>МР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7</c:v>
                </c:pt>
                <c:pt idx="1">
                  <c:v>0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7</c:v>
                </c:pt>
                <c:pt idx="6">
                  <c:v>13</c:v>
                </c:pt>
                <c:pt idx="7">
                  <c:v>2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Предм конц</c:v>
                </c:pt>
                <c:pt idx="1">
                  <c:v>ЕГЭ</c:v>
                </c:pt>
                <c:pt idx="2">
                  <c:v>ФГОС</c:v>
                </c:pt>
                <c:pt idx="3">
                  <c:v>СОО</c:v>
                </c:pt>
                <c:pt idx="4">
                  <c:v>ФГ</c:v>
                </c:pt>
                <c:pt idx="5">
                  <c:v>Обр.техн</c:v>
                </c:pt>
                <c:pt idx="6">
                  <c:v>ВР/сопров</c:v>
                </c:pt>
                <c:pt idx="7">
                  <c:v>ОД</c:v>
                </c:pt>
                <c:pt idx="8">
                  <c:v>ОВЗ</c:v>
                </c:pt>
                <c:pt idx="9">
                  <c:v>МР</c:v>
                </c:pt>
              </c:strCache>
            </c:strRef>
          </c:cat>
          <c:val>
            <c:numRef>
              <c:f>Лист1!$D$2:$D$11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1899264"/>
        <c:axId val="253461632"/>
      </c:barChart>
      <c:catAx>
        <c:axId val="251899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53461632"/>
        <c:crosses val="autoZero"/>
        <c:auto val="1"/>
        <c:lblAlgn val="ctr"/>
        <c:lblOffset val="100"/>
        <c:noMultiLvlLbl val="0"/>
      </c:catAx>
      <c:valAx>
        <c:axId val="25346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1899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п/г 20-21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Аттестация</c:v>
                </c:pt>
                <c:pt idx="1">
                  <c:v>Дефициты</c:v>
                </c:pt>
                <c:pt idx="2">
                  <c:v>Инициатива</c:v>
                </c:pt>
                <c:pt idx="3">
                  <c:v>Потребности ОУ</c:v>
                </c:pt>
                <c:pt idx="4">
                  <c:v>Другое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43</c:v>
                </c:pt>
                <c:pt idx="2">
                  <c:v>3</c:v>
                </c:pt>
                <c:pt idx="3">
                  <c:v>3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п/г 20-21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Аттестация</c:v>
                </c:pt>
                <c:pt idx="1">
                  <c:v>Дефициты</c:v>
                </c:pt>
                <c:pt idx="2">
                  <c:v>Инициатива</c:v>
                </c:pt>
                <c:pt idx="3">
                  <c:v>Потребности ОУ</c:v>
                </c:pt>
                <c:pt idx="4">
                  <c:v>Другое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</c:v>
                </c:pt>
                <c:pt idx="1">
                  <c:v>57</c:v>
                </c:pt>
                <c:pt idx="2">
                  <c:v>1</c:v>
                </c:pt>
                <c:pt idx="3">
                  <c:v>7</c:v>
                </c:pt>
                <c:pt idx="4">
                  <c:v>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Аттестация</c:v>
                </c:pt>
                <c:pt idx="1">
                  <c:v>Дефициты</c:v>
                </c:pt>
                <c:pt idx="2">
                  <c:v>Инициатива</c:v>
                </c:pt>
                <c:pt idx="3">
                  <c:v>Потребности ОУ</c:v>
                </c:pt>
                <c:pt idx="4">
                  <c:v>Другое</c:v>
                </c:pt>
              </c:strCache>
            </c:strRef>
          </c:cat>
          <c:val>
            <c:numRef>
              <c:f>Лист1!$D$2:$D$6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87200"/>
        <c:axId val="4388736"/>
      </c:barChart>
      <c:catAx>
        <c:axId val="4387200"/>
        <c:scaling>
          <c:orientation val="minMax"/>
        </c:scaling>
        <c:delete val="0"/>
        <c:axPos val="b"/>
        <c:majorTickMark val="out"/>
        <c:minorTickMark val="none"/>
        <c:tickLblPos val="nextTo"/>
        <c:crossAx val="4388736"/>
        <c:crosses val="autoZero"/>
        <c:auto val="1"/>
        <c:lblAlgn val="ctr"/>
        <c:lblOffset val="100"/>
        <c:noMultiLvlLbl val="0"/>
      </c:catAx>
      <c:valAx>
        <c:axId val="4388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87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Количество</a:t>
            </a:r>
            <a:r>
              <a:rPr lang="ru-RU" baseline="0" dirty="0" smtClean="0"/>
              <a:t> подготовленных педагогов</a:t>
            </a:r>
            <a:endParaRPr lang="ru-RU" dirty="0"/>
          </a:p>
        </c:rich>
      </c:tx>
      <c:layout/>
      <c:overlay val="0"/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кол-во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Е/Н</c:v>
                </c:pt>
                <c:pt idx="1">
                  <c:v>Фин.Г</c:v>
                </c:pt>
                <c:pt idx="2">
                  <c:v>Цифр.Г</c:v>
                </c:pt>
                <c:pt idx="3">
                  <c:v>Чит.Г</c:v>
                </c:pt>
                <c:pt idx="4">
                  <c:v>Мат.Г</c:v>
                </c:pt>
                <c:pt idx="5">
                  <c:v>Воспит.Т</c:v>
                </c:pt>
                <c:pt idx="6">
                  <c:v>Крит. Мышл.</c:v>
                </c:pt>
                <c:pt idx="7">
                  <c:v>Нов. Проф.</c:v>
                </c:pt>
                <c:pt idx="8">
                  <c:v>Пед.оц.</c:v>
                </c:pt>
                <c:pt idx="9">
                  <c:v>Зд.сб.Техн.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13</c:v>
                </c:pt>
                <c:pt idx="1">
                  <c:v>8</c:v>
                </c:pt>
                <c:pt idx="2">
                  <c:v>12</c:v>
                </c:pt>
                <c:pt idx="3">
                  <c:v>4</c:v>
                </c:pt>
                <c:pt idx="4">
                  <c:v>8</c:v>
                </c:pt>
                <c:pt idx="5">
                  <c:v>8</c:v>
                </c:pt>
                <c:pt idx="6">
                  <c:v>9</c:v>
                </c:pt>
                <c:pt idx="7">
                  <c:v>6</c:v>
                </c:pt>
                <c:pt idx="8">
                  <c:v>16</c:v>
                </c:pt>
                <c:pt idx="9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Е/Н</c:v>
                </c:pt>
                <c:pt idx="1">
                  <c:v>Фин.Г</c:v>
                </c:pt>
                <c:pt idx="2">
                  <c:v>Цифр.Г</c:v>
                </c:pt>
                <c:pt idx="3">
                  <c:v>Чит.Г</c:v>
                </c:pt>
                <c:pt idx="4">
                  <c:v>Мат.Г</c:v>
                </c:pt>
                <c:pt idx="5">
                  <c:v>Воспит.Т</c:v>
                </c:pt>
                <c:pt idx="6">
                  <c:v>Крит. Мышл.</c:v>
                </c:pt>
                <c:pt idx="7">
                  <c:v>Нов. Проф.</c:v>
                </c:pt>
                <c:pt idx="8">
                  <c:v>Пед.оц.</c:v>
                </c:pt>
                <c:pt idx="9">
                  <c:v>Зд.сб.Техн.</c:v>
                </c:pt>
              </c:strCache>
            </c:strRef>
          </c:cat>
          <c:val>
            <c:numRef>
              <c:f>Лист1!$C$2:$C$11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Е/Н</c:v>
                </c:pt>
                <c:pt idx="1">
                  <c:v>Фин.Г</c:v>
                </c:pt>
                <c:pt idx="2">
                  <c:v>Цифр.Г</c:v>
                </c:pt>
                <c:pt idx="3">
                  <c:v>Чит.Г</c:v>
                </c:pt>
                <c:pt idx="4">
                  <c:v>Мат.Г</c:v>
                </c:pt>
                <c:pt idx="5">
                  <c:v>Воспит.Т</c:v>
                </c:pt>
                <c:pt idx="6">
                  <c:v>Крит. Мышл.</c:v>
                </c:pt>
                <c:pt idx="7">
                  <c:v>Нов. Проф.</c:v>
                </c:pt>
                <c:pt idx="8">
                  <c:v>Пед.оц.</c:v>
                </c:pt>
                <c:pt idx="9">
                  <c:v>Зд.сб.Техн.</c:v>
                </c:pt>
              </c:strCache>
            </c:strRef>
          </c:cat>
          <c:val>
            <c:numRef>
              <c:f>Лист1!$D$2:$D$11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764704"/>
            <a:ext cx="7056784" cy="477086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Городские методические объединения учителей 22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кафедры 6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методические кластеры 5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8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65" t="32636" r="39708" b="8731"/>
          <a:stretch/>
        </p:blipFill>
        <p:spPr bwMode="auto">
          <a:xfrm>
            <a:off x="0" y="0"/>
            <a:ext cx="9144000" cy="707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84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820472" cy="528976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русского языка и литературы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английского языка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музыки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ОБЖ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 ИЗО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специалистов библиотечного дела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учителей ОРКСЭ/ОДНКНР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ГМО социальных педагогов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04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16632"/>
            <a:ext cx="8928992" cy="7344816"/>
          </a:xfrm>
        </p:spPr>
        <p:txBody>
          <a:bodyPr>
            <a:noAutofit/>
          </a:bodyPr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Анализ  деятельности  ГМО учителей ________________________________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Характеристика ГМО: количественный состав, образование, квалификация, структура (начинающие  педагоги  - до 3 лет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педстажа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стажисты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более 15лет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педстажа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Цели, задачи, заявленные как приоритетные на 2020 -2021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у.г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Показатели по изменению квалификации за период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анализа: план аттестации-….  факт аттестации-….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Повышение квалификации: курсовая подготовка, семинары –практикумы,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(участие,  направление, цель, результат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):  …..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Деятельность ГМО  по вопросам обновления  содержания предмета (предметной области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):…..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Деятельность ГМО по апробации/освоении/ внедрении современных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образовательных технологий: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Обобщение опыта (творческие отчеты, самоанализ,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пед.мастерская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собственного профессионального опыта) </a:t>
            </a: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Наличие электронных ресурсов (блог, сайт) личных и ГМО, их содержание и функциональность, участие в сетевых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сообществах: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Вывод: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Наличие публикаций: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Повышение профессионального мастерства: участие в профессиональных конкурсах, профессиональных олимпиадах;  подготовка к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супервизии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функции  учителя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методиста: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Работа с одаренными и высоко мотивированными учащимися: направления,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результаты: 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Предметные 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мероприятия для учащихся (организованные  по инициативе ГМО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Поддержка молодых и вновь прибывших специалистов.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Наставничество: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Открытые уроки и внеурочные занятия. Методический марафон. Анализ уровня владения содержанием  и используемыми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технологиями.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Итоги  качества знаний на основе внешних оценок (ВПР, НИКО,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). Желателен анализ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динамики.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Мероприятия по  подготовке к ГИА, ЕГЭ.</a:t>
            </a:r>
          </a:p>
          <a:p>
            <a:pPr lvl="0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ФИО педагогов из состава ГМО, имеющих наиболее высокие профессиональные результаты и проявивших профессиональную активность:……………………………..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Общий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оценка степени соответствия поставленных задач и результата; постановка задач на основе выводов.</a:t>
            </a:r>
          </a:p>
        </p:txBody>
      </p:sp>
    </p:spTree>
    <p:extLst>
      <p:ext uri="{BB962C8B-B14F-4D97-AF65-F5344CB8AC3E}">
        <p14:creationId xmlns:p14="http://schemas.microsoft.com/office/powerpoint/2010/main" val="92610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294976"/>
            <a:ext cx="4320480" cy="6374384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Муниципальные методические 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кластеры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Развитие функциональной  читательской грамотности у младших </a:t>
            </a:r>
            <a: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школьников</a:t>
            </a:r>
            <a:br>
              <a:rPr lang="ru-RU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Технология организации </a:t>
            </a:r>
            <a:r>
              <a:rPr lang="ru-RU" sz="2800" b="0" dirty="0" err="1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исследовательской деятельности школьников</a:t>
            </a:r>
            <a:endParaRPr lang="ru-RU" sz="28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136" y="260648"/>
            <a:ext cx="42918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Муниципальные методические кафедры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Моделирование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оптимальных форматов   дистанционного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Формирование финансовой грамотности школьников</a:t>
            </a:r>
            <a:endParaRPr lang="ru-RU" sz="28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5144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Повышение квалификации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67356925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58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Мотивы ПК %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51271831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5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ЦНППМ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13264133"/>
              </p:ext>
            </p:extLst>
          </p:nvPr>
        </p:nvGraphicFramePr>
        <p:xfrm>
          <a:off x="1143000" y="731838"/>
          <a:ext cx="6400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459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19585"/>
              </p:ext>
            </p:extLst>
          </p:nvPr>
        </p:nvGraphicFramePr>
        <p:xfrm>
          <a:off x="211791" y="328519"/>
          <a:ext cx="8740589" cy="176136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1857"/>
                <a:gridCol w="482303"/>
                <a:gridCol w="746312"/>
                <a:gridCol w="968188"/>
                <a:gridCol w="517712"/>
                <a:gridCol w="517712"/>
                <a:gridCol w="477371"/>
                <a:gridCol w="551330"/>
                <a:gridCol w="769824"/>
                <a:gridCol w="629495"/>
                <a:gridCol w="629495"/>
                <a:gridCol w="629495"/>
                <a:gridCol w="629495"/>
              </a:tblGrid>
              <a:tr h="158732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Муниципалитет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Зарегистрировано (ММС)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 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ru-RU" sz="1200" baseline="0" dirty="0" smtClean="0">
                          <a:effectLst/>
                        </a:rPr>
                        <a:t> </a:t>
                      </a:r>
                      <a:r>
                        <a:rPr lang="ru-RU" sz="1200" b="1" baseline="0" dirty="0" smtClean="0">
                          <a:effectLst/>
                        </a:rPr>
                        <a:t>зарегистрировано </a:t>
                      </a:r>
                      <a:r>
                        <a:rPr lang="ru-RU" sz="1200" dirty="0" smtClean="0">
                          <a:effectLst/>
                        </a:rPr>
                        <a:t>(</a:t>
                      </a:r>
                      <a:r>
                        <a:rPr lang="ru-RU" sz="1200" dirty="0" err="1" smtClean="0">
                          <a:effectLst/>
                        </a:rPr>
                        <a:t>ММС+завучи+учителя+ДО+ДОУ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ИТОГО ИОМ </a:t>
                      </a:r>
                      <a:r>
                        <a:rPr lang="ru-RU" sz="1200" b="1" dirty="0">
                          <a:effectLst/>
                        </a:rPr>
                        <a:t>зачёт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ММС+завучи+учителя+ДО+ДОУ</a:t>
                      </a:r>
                      <a:r>
                        <a:rPr lang="ru-RU" sz="1200" dirty="0">
                          <a:effectLst/>
                        </a:rPr>
                        <a:t>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 сентября - 30%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31 октября   - 50%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30 ноября    -    80 %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15 декабря  - 100 % </a:t>
                      </a:r>
                      <a:endParaRPr lang="ru-RU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10% педагогических работников муниципалитета </a:t>
                      </a: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пока без ДО!!!)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педагогических работников  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(пока без ДО!!!)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педагогических работников (ОО)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педагогических работников (ДОУ)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педагогических работников </a:t>
                      </a:r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</a:rPr>
                        <a:t>(ДО)</a:t>
                      </a:r>
                      <a:endParaRPr lang="ru-RU" sz="12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280" marR="2228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56742"/>
              </p:ext>
            </p:extLst>
          </p:nvPr>
        </p:nvGraphicFramePr>
        <p:xfrm>
          <a:off x="211791" y="1915840"/>
          <a:ext cx="8740592" cy="44117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1857"/>
                <a:gridCol w="485664"/>
                <a:gridCol w="739589"/>
                <a:gridCol w="974912"/>
                <a:gridCol w="524435"/>
                <a:gridCol w="510989"/>
                <a:gridCol w="497541"/>
                <a:gridCol w="524435"/>
                <a:gridCol w="773186"/>
                <a:gridCol w="629496"/>
                <a:gridCol w="629496"/>
                <a:gridCol w="629496"/>
                <a:gridCol w="629496"/>
              </a:tblGrid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Дивногорск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419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195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г. Енисейск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8,4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22,4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89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Железногорск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39,3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65,5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104,8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Зеленогорск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30,9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51,5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82,4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1034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489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36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Канск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1195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642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553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Красноярск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381,6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636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1017,6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1272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12723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7580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4726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 Black" pitchFamily="34" charset="0"/>
                        </a:rPr>
                        <a:t>г. </a:t>
                      </a:r>
                      <a:r>
                        <a:rPr lang="ru-RU" sz="1000" b="1" dirty="0" err="1">
                          <a:effectLst/>
                          <a:latin typeface="Arial Black" pitchFamily="34" charset="0"/>
                        </a:rPr>
                        <a:t>Лесосибирск</a:t>
                      </a:r>
                      <a:endParaRPr lang="ru-RU" sz="10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1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104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9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27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45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72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90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90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Arial Black" pitchFamily="34" charset="0"/>
                        </a:rPr>
                        <a:t>900</a:t>
                      </a:r>
                      <a:endParaRPr lang="ru-RU" sz="1200" b="1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505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374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Arial Black" pitchFamily="34" charset="0"/>
                        </a:rPr>
                        <a:t>21</a:t>
                      </a:r>
                      <a:endParaRPr lang="ru-RU" sz="1200" b="1" dirty="0">
                        <a:effectLst/>
                        <a:latin typeface="Arial Black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Минусинск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97,6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1282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590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Назарово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36,5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58,4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725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368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Норильск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105,6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281,6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352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3523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1871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1372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Сосновоборск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18,6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49,6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62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615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314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301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</a:tr>
              <a:tr h="3626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г. Шарыпово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34,5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55,2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69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333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317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40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657" marR="3465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3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2021-2022 </a:t>
            </a:r>
            <a:r>
              <a:rPr lang="ru-RU" dirty="0" err="1" smtClean="0"/>
              <a:t>у.г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Продолжить </a:t>
            </a:r>
            <a:r>
              <a:rPr lang="ru-RU" dirty="0"/>
              <a:t>работу по </a:t>
            </a:r>
            <a:r>
              <a:rPr lang="ru-RU" dirty="0" smtClean="0"/>
              <a:t>освоению нового </a:t>
            </a:r>
            <a:r>
              <a:rPr lang="ru-RU" dirty="0"/>
              <a:t>содержания и способов </a:t>
            </a:r>
            <a:r>
              <a:rPr lang="ru-RU" dirty="0" smtClean="0"/>
              <a:t>деятельности в рамках новых предметных концепций</a:t>
            </a:r>
          </a:p>
          <a:p>
            <a:r>
              <a:rPr lang="ru-RU" dirty="0" smtClean="0"/>
              <a:t>Актуализировать деятельность по освоению компетенций, связанных с формированием  функциональной грамотности учеников </a:t>
            </a:r>
          </a:p>
          <a:p>
            <a:r>
              <a:rPr lang="ru-RU" dirty="0" smtClean="0"/>
              <a:t>Способствовать становлению практики проектирования профессионального образования педагогов на основе оценки профессиональных дефицитов с последующим выстраиванием ИОМ.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77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1838</TotalTime>
  <Words>629</Words>
  <Application>Microsoft Office PowerPoint</Application>
  <PresentationFormat>Экран (4:3)</PresentationFormat>
  <Paragraphs>213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Муниципальные методические кластеры  Развитие функциональной  читательской грамотности у младших школьников  Технология организации учебно – исследовательской деятельности школьников</vt:lpstr>
      <vt:lpstr>Повышение квалификации</vt:lpstr>
      <vt:lpstr>Мотивы ПК %</vt:lpstr>
      <vt:lpstr>ЦНППМ</vt:lpstr>
      <vt:lpstr>Презентация PowerPoint</vt:lpstr>
      <vt:lpstr>Задачи на 2021-2022 у.г.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городской методической службы  по реализации задач 2020 - 2021 у.г. как основа планирования деятельности             на 2021 – 2022 у.г.</dc:title>
  <dc:creator>1</dc:creator>
  <cp:lastModifiedBy>1</cp:lastModifiedBy>
  <cp:revision>104</cp:revision>
  <cp:lastPrinted>2021-05-14T04:15:40Z</cp:lastPrinted>
  <dcterms:created xsi:type="dcterms:W3CDTF">2021-05-12T09:19:38Z</dcterms:created>
  <dcterms:modified xsi:type="dcterms:W3CDTF">2021-09-28T05:51:32Z</dcterms:modified>
</cp:coreProperties>
</file>