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372" r:id="rId3"/>
    <p:sldId id="373" r:id="rId4"/>
    <p:sldId id="374" r:id="rId5"/>
    <p:sldId id="375" r:id="rId6"/>
    <p:sldId id="347" r:id="rId7"/>
    <p:sldId id="342" r:id="rId8"/>
    <p:sldId id="348" r:id="rId9"/>
    <p:sldId id="350" r:id="rId10"/>
    <p:sldId id="349" r:id="rId11"/>
    <p:sldId id="351" r:id="rId12"/>
    <p:sldId id="352" r:id="rId13"/>
    <p:sldId id="353" r:id="rId14"/>
    <p:sldId id="345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3" r:id="rId24"/>
    <p:sldId id="362" r:id="rId25"/>
    <p:sldId id="364" r:id="rId26"/>
    <p:sldId id="365" r:id="rId27"/>
    <p:sldId id="329" r:id="rId28"/>
    <p:sldId id="336" r:id="rId29"/>
    <p:sldId id="366" r:id="rId30"/>
    <p:sldId id="367" r:id="rId31"/>
    <p:sldId id="368" r:id="rId32"/>
    <p:sldId id="369" r:id="rId33"/>
    <p:sldId id="371" r:id="rId34"/>
    <p:sldId id="37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FFCCFF"/>
    <a:srgbClr val="99CC00"/>
    <a:srgbClr val="66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2" y="-3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3845E-4936-4492-81EB-7B2F8290045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1A37F-768D-4BE9-A67C-36BB58E79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2C3CEF-0A72-4A1A-A12D-4AB0DBB0F91C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D8523D0-9AB1-4B53-ADE4-432E14C1E9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56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0" y="188640"/>
            <a:ext cx="2587752" cy="124358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12700"/>
            <a:r>
              <a:rPr lang="ru" sz="2400" b="1" dirty="0" smtClean="0">
                <a:solidFill>
                  <a:srgbClr val="415E8E"/>
                </a:solidFill>
                <a:latin typeface="Arial"/>
              </a:rPr>
              <a:t> </a:t>
            </a:r>
            <a:endParaRPr lang="ru" sz="2000" dirty="0">
              <a:solidFill>
                <a:srgbClr val="415E8E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7488" y="2420888"/>
            <a:ext cx="9001000" cy="28498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4000" b="1" dirty="0" smtClean="0">
                <a:solidFill>
                  <a:srgbClr val="1B3181"/>
                </a:solidFill>
                <a:latin typeface="Arial"/>
              </a:rPr>
              <a:t>Развитие психологической службы в муниципальной системе  образования</a:t>
            </a:r>
            <a:endParaRPr lang="ru" sz="4000" b="1" dirty="0">
              <a:solidFill>
                <a:srgbClr val="1B3181"/>
              </a:solidFill>
              <a:latin typeface="Arial"/>
            </a:endParaRPr>
          </a:p>
        </p:txBody>
      </p:sp>
      <p:pic>
        <p:nvPicPr>
          <p:cNvPr id="54274" name="Picture 2" descr="https://avatars.mds.yandex.net/i?id=540f2c195bd8ef36dc29fd5215258315_l-4012861-images-thumbs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352" y="188640"/>
            <a:ext cx="864096" cy="12741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71464" y="404664"/>
            <a:ext cx="3096344" cy="72008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ru-RU" sz="2000" dirty="0" smtClean="0">
                <a:solidFill>
                  <a:srgbClr val="1B3181"/>
                </a:solidFill>
                <a:latin typeface="Arial"/>
              </a:rPr>
              <a:t>Отдел образования администрации</a:t>
            </a:r>
          </a:p>
          <a:p>
            <a:pPr indent="0"/>
            <a:r>
              <a:rPr lang="ru-RU" sz="2000" dirty="0" smtClean="0">
                <a:solidFill>
                  <a:srgbClr val="1B3181"/>
                </a:solidFill>
                <a:latin typeface="Arial"/>
              </a:rPr>
              <a:t> города Лесосибирска</a:t>
            </a:r>
            <a:endParaRPr lang="ru" sz="2000" dirty="0" smtClean="0">
              <a:solidFill>
                <a:srgbClr val="1B3181"/>
              </a:solidFill>
              <a:latin typeface="Arial"/>
            </a:endParaRPr>
          </a:p>
          <a:p>
            <a:pPr indent="0"/>
            <a:r>
              <a:rPr lang="ru" sz="2000" dirty="0" smtClean="0">
                <a:solidFill>
                  <a:srgbClr val="1B3181"/>
                </a:solidFill>
                <a:latin typeface="Arial"/>
              </a:rPr>
              <a:t> </a:t>
            </a:r>
            <a:endParaRPr lang="ru" sz="2000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04312" y="332656"/>
            <a:ext cx="3096344" cy="72008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ru-RU" sz="2000" dirty="0" smtClean="0">
                <a:solidFill>
                  <a:srgbClr val="1B3181"/>
                </a:solidFill>
                <a:latin typeface="Arial"/>
              </a:rPr>
              <a:t>М</a:t>
            </a:r>
            <a:r>
              <a:rPr lang="ru" sz="2000" dirty="0" smtClean="0">
                <a:solidFill>
                  <a:srgbClr val="1B3181"/>
                </a:solidFill>
                <a:latin typeface="Arial"/>
              </a:rPr>
              <a:t>етодический Совет </a:t>
            </a:r>
          </a:p>
          <a:p>
            <a:pPr indent="0"/>
            <a:r>
              <a:rPr lang="ru" sz="2000" dirty="0" smtClean="0">
                <a:solidFill>
                  <a:srgbClr val="1B3181"/>
                </a:solidFill>
                <a:latin typeface="Arial"/>
              </a:rPr>
              <a:t> </a:t>
            </a:r>
            <a:endParaRPr lang="ru" sz="2000" dirty="0">
              <a:solidFill>
                <a:srgbClr val="7F7F7F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1384" y="1628800"/>
            <a:ext cx="10945216" cy="20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 algn="just">
              <a:lnSpc>
                <a:spcPct val="97000"/>
              </a:lnSpc>
            </a:pPr>
            <a:r>
              <a:rPr lang="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>
              <a:lnSpc>
                <a:spcPct val="97000"/>
              </a:lnSpc>
            </a:pPr>
            <a:endParaRPr lang="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</a:pPr>
            <a:r>
              <a:rPr lang="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12192000" cy="1340768"/>
            <a:chOff x="0" y="0"/>
            <a:chExt cx="12192000" cy="16288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12192000" cy="1628800"/>
            </a:xfrm>
            <a:prstGeom prst="rect">
              <a:avLst/>
            </a:prstGeom>
            <a:solidFill>
              <a:srgbClr val="1B3282"/>
            </a:solidFill>
          </p:spPr>
          <p:txBody>
            <a:bodyPr wrap="none" lIns="0" tIns="0" rIns="0" bIns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260648"/>
              <a:ext cx="12192000" cy="1133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>
                <a:lnSpc>
                  <a:spcPct val="94000"/>
                </a:lnSpc>
              </a:pPr>
              <a:r>
                <a:rPr lang="ru" sz="36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Развитие психологической службы в системе образования</a:t>
              </a:r>
              <a:endParaRPr lang="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9336" y="1301859"/>
            <a:ext cx="9793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Проблемные точки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1384" y="2132856"/>
            <a:ext cx="568863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3352" y="2420307"/>
            <a:ext cx="117373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отсутствие в системе общего образования и среднего профессионального образования необходимой численности педагогов-психологов;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недостаточная разработанность нормативной правовой базы, регулирующей деятельность педагога-психолога, организаций, осуществляющих образовательную деятельность, организаций для детей-сирот и детей, оставшихся без попечения родителей, организаций, осуществляющих лечение, оздоровление и (или) отдых несовершеннолетних.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1384" y="1628800"/>
            <a:ext cx="10945216" cy="20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 algn="just">
              <a:lnSpc>
                <a:spcPct val="97000"/>
              </a:lnSpc>
            </a:pPr>
            <a:r>
              <a:rPr lang="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>
              <a:lnSpc>
                <a:spcPct val="97000"/>
              </a:lnSpc>
            </a:pPr>
            <a:endParaRPr lang="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</a:pPr>
            <a:r>
              <a:rPr lang="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12192000" cy="1340768"/>
            <a:chOff x="0" y="0"/>
            <a:chExt cx="12192000" cy="16288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12192000" cy="1628800"/>
            </a:xfrm>
            <a:prstGeom prst="rect">
              <a:avLst/>
            </a:prstGeom>
            <a:solidFill>
              <a:srgbClr val="1B3282"/>
            </a:solidFill>
          </p:spPr>
          <p:txBody>
            <a:bodyPr wrap="none" lIns="0" tIns="0" rIns="0" bIns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260648"/>
              <a:ext cx="12192000" cy="1133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>
                <a:lnSpc>
                  <a:spcPct val="94000"/>
                </a:lnSpc>
              </a:pPr>
              <a:r>
                <a:rPr lang="ru" sz="36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Развитие психологической службы в системе образования</a:t>
              </a:r>
              <a:endParaRPr lang="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711624" y="1961545"/>
            <a:ext cx="91450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СФОРМИРОВАНА ЦЕЛОСТНАЯ, СООТВЕТСТВУЮЩАЯ СОВРЕМЕННЫМ ВЫЗОВМ ПСИХОЛОГИЧЕСКАЯ СЛУЖБА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3352" y="4359299"/>
            <a:ext cx="11737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2" charset="2"/>
              <a:buChar char="q"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1384" y="1628800"/>
            <a:ext cx="10945216" cy="20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 algn="just">
              <a:lnSpc>
                <a:spcPct val="97000"/>
              </a:lnSpc>
            </a:pPr>
            <a:r>
              <a:rPr lang="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>
              <a:lnSpc>
                <a:spcPct val="97000"/>
              </a:lnSpc>
            </a:pPr>
            <a:endParaRPr lang="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</a:pPr>
            <a:r>
              <a:rPr lang="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12192000" cy="1340768"/>
            <a:chOff x="0" y="0"/>
            <a:chExt cx="12192000" cy="16288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12192000" cy="1628800"/>
            </a:xfrm>
            <a:prstGeom prst="rect">
              <a:avLst/>
            </a:prstGeom>
            <a:solidFill>
              <a:srgbClr val="1B3282"/>
            </a:solidFill>
          </p:spPr>
          <p:txBody>
            <a:bodyPr wrap="none" lIns="0" tIns="0" rIns="0" bIns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260648"/>
              <a:ext cx="12192000" cy="1133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>
                <a:lnSpc>
                  <a:spcPct val="94000"/>
                </a:lnSpc>
              </a:pPr>
              <a:r>
                <a:rPr lang="ru" sz="36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Развитие психологической службы в системе образования</a:t>
              </a:r>
              <a:endParaRPr lang="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96688" y="1196752"/>
            <a:ext cx="6120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Целевая группа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79376" y="1988840"/>
            <a:ext cx="44644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3352" y="2145045"/>
            <a:ext cx="66720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дети-инвалиды;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дети с ОВЗ;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одаренные дети;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дети-сироты и дети, оставшиеся без попечения родителей;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дети с отклоняющимся поведением;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нормотипичные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дети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4769" y="1340768"/>
            <a:ext cx="5517231" cy="55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368" y="1412776"/>
            <a:ext cx="5015880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 Концепции 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368" y="2348880"/>
            <a:ext cx="11521280" cy="406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обеспечение доступности психолого-педагогической помощи всем категориям детей независимо от их места проживания;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обеспечение качества психолого-педагогической помощи для всех категорий детей;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совершенствование управления качеством психолого-педагогической помощи и определение критериев оценки эффективности деятельности психологической службы;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межуровневого и межведомственного взаимодействия в сфере оказания психологической помощи детям;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совершенствование качества инструментария оказания психологической помощи в системе общего образования и среднего профессионального образования;</a:t>
            </a:r>
          </a:p>
          <a:p>
            <a:pPr marL="250512" indent="-304800" algn="just">
              <a:lnSpc>
                <a:spcPct val="97000"/>
              </a:lnSpc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384" y="2132856"/>
            <a:ext cx="518457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368" y="2348880"/>
            <a:ext cx="10945216" cy="442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содействие созданию условий для сохранения и укрепления психологического и психического здоровья, а также развития обучающихся, оказание им психологической поддержки и содействия в трудных жизненных ситуациях;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реализация психолого-педагогических программ преодоления трудностей в обучении детей;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участие педагогов-психологов в проектировании и создании развивающей, психологически безопасной образовательной среды;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проведение психологической экспертизы программ развития ОО с целью определения степени безопасности и комфортности образовательной среды: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содействие созданию условий для самостоятельного осознанного выбора обучающимися профессии и построения личных профессиональных планов;</a:t>
            </a:r>
          </a:p>
          <a:p>
            <a:pPr marL="250512" indent="-304800" algn="just">
              <a:lnSpc>
                <a:spcPct val="97000"/>
              </a:lnSpc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412776"/>
            <a:ext cx="5015880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 Концепции 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51384" y="2132856"/>
            <a:ext cx="518457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368" y="2348880"/>
            <a:ext cx="10945216" cy="4689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организация мероприятий по профилактике и коррекции отклоняющегося поведения;</a:t>
            </a: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профилактика социального сиротства;</a:t>
            </a: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содействие реализации программ воспитания;</a:t>
            </a: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одаренных детей;</a:t>
            </a: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 коррекционно-развивающего образования;</a:t>
            </a: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профилактика эмоционального выгорания, личностных и профессиональных деформаций педагогических работников;</a:t>
            </a: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психологическое просвещение и консультирование родителей (законных представителей)</a:t>
            </a: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412776"/>
            <a:ext cx="5015880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 Концепции 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51384" y="2132856"/>
            <a:ext cx="518457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368" y="2348881"/>
            <a:ext cx="11784632" cy="4985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 </a:t>
            </a:r>
            <a:r>
              <a:rPr lang="ru-RU" sz="2800" dirty="0" smtClean="0"/>
              <a:t>организация повышения квалификации педагогов-психологов (психологов в сфере образования) 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проведение конкурсов профессионального мастерства педагогов-психологов ,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совершенствование системы оплаты труда педагогов-психологов дошкольных образовательных организаций, общеобразовательных организаций и профессиональных образовательных организаций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необходимость разработки  последовательности ступеней профессионального карьерного развития педагога-психолога</a:t>
            </a: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28736" y="1412776"/>
            <a:ext cx="7128792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51384" y="2132856"/>
            <a:ext cx="518457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368" y="2348881"/>
            <a:ext cx="10945216" cy="455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 </a:t>
            </a:r>
            <a:r>
              <a:rPr lang="ru-RU" sz="2800" dirty="0" smtClean="0"/>
              <a:t> </a:t>
            </a:r>
            <a:r>
              <a:rPr lang="ru-RU" sz="3200" dirty="0" smtClean="0"/>
              <a:t>разработка и реализация Концепции цифровой платформы, предназначенной для оказания психологической помощи несовершеннолетним, их родителям (законным представителям);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 информирование населения о возможностях получения психолого-педагогической, в том числе экстренной психологической помощи </a:t>
            </a: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412776"/>
            <a:ext cx="7920880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4000"/>
              </a:lnSpc>
            </a:pPr>
            <a:r>
              <a:rPr lang="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Информационное  обеспечение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51384" y="2132856"/>
            <a:ext cx="784887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360" y="2348881"/>
            <a:ext cx="633670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оборудование кабинетов педагогов-психологов;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обеспечение деятельности по психолого-педагогическому сопровождению в условиях цифровой образовательной среды</a:t>
            </a: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412776"/>
            <a:ext cx="11161240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4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атериально-техническое  обеспечение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51384" y="2132856"/>
            <a:ext cx="1029714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www.uchkom43.ru/wp-content/uploads/2018/04/35cf2ecfe26d5eef1e356b30014de349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1914" y="2348880"/>
            <a:ext cx="5340086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408" y="2452499"/>
            <a:ext cx="9721080" cy="440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разработаны планы (комплексы мер) по развитию психологической службы;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организованы курсы повышения квалификации педагогов-психологов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412776"/>
            <a:ext cx="11161240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4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к 2023 году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51384" y="2132856"/>
            <a:ext cx="62646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служба </a:t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системе образования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1340768"/>
            <a:ext cx="10972800" cy="452596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Почему именно сейчас?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Кто?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Зачем? Цели и задачи Концепции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Планы и планируемые результаты реализации Концепции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38" y="4005064"/>
            <a:ext cx="4128459" cy="273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5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352" y="2132856"/>
            <a:ext cx="11593288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разработаны критерии оценки эффективности деятельности психологической службы 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разработаны протоколы организации деятельности педагога-психолога в ОО, включая протоколы межведомственного взаимодействия;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разработано примерное положение об организации межведомственного взаимодействия в интересах психологической службы в системе образования;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разработаны стандарты оказания психологической помощи участникам образовательных отношений;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укреплено доверие к педагогам-психологам.</a:t>
            </a:r>
          </a:p>
          <a:p>
            <a:pPr>
              <a:buFont typeface="Wingdings" pitchFamily="2" charset="2"/>
              <a:buChar char="q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  <a:buFont typeface="Wingdings" pitchFamily="2" charset="2"/>
              <a:buChar char="q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412776"/>
            <a:ext cx="11161240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4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к 2024 году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51384" y="2132856"/>
            <a:ext cx="62646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352" y="2348881"/>
            <a:ext cx="11593288" cy="407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100% участников образовательных отношений    обеспечена доступность психологической помощи;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психологическая  служба обеспечена научно-методической поддержкой, повышением квалификации педагогов-психологов;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повышено качество инклюзии и интеграции детей с ОВЗ и инвалидностью в социум;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традиционная модель психологической службы модернизирована и дополнена цифровыми помощниками</a:t>
            </a:r>
          </a:p>
          <a:p>
            <a:pPr marL="250512" indent="-304800" algn="just">
              <a:lnSpc>
                <a:spcPct val="97000"/>
              </a:lnSpc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412776"/>
            <a:ext cx="11161240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4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к 2025 году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51384" y="2132856"/>
            <a:ext cx="62646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352" y="1916832"/>
            <a:ext cx="11928648" cy="543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мониторинг эффективности деятельности психологической службы в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субъектах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Федерации;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разработать методические рекомендации по проведению «Недели психологии» в образовательных организациях;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подготовить реестр коррекционно-развивающих, коррекционно-реабилитационных и профилактических программ для деятельности педагога-психолога;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подготовить предложения по актуализации профессионального стандарта «Педагог-психолог»;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разработать и апробировать критерии оценки эффективности деятельности психологической службы; </a:t>
            </a:r>
          </a:p>
          <a:p>
            <a:pPr marL="250512" indent="-304800" algn="just">
              <a:lnSpc>
                <a:spcPct val="97000"/>
              </a:lnSpc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1268760"/>
            <a:ext cx="10225136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4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(2022-2023 годы)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9376" y="1988840"/>
            <a:ext cx="777686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352" y="2204864"/>
            <a:ext cx="11928648" cy="4569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подготовить предложения по совершенствованию системы оплаты труда педагогов-психологов;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разработать Концепцию цифровой платформы, предназначенной для оказания психологической помощи несовершеннолетним и их родителям (законным представителям);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организовать проведение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лонгитюдных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исследований для оценки влияния образовательных, воспитательных, коррекционно-развивающих и коррекционно-реабилитационных технологий на психическое  развитие и здоровье.</a:t>
            </a:r>
          </a:p>
          <a:p>
            <a:pPr marL="250512" indent="-304800" algn="just">
              <a:lnSpc>
                <a:spcPct val="97000"/>
              </a:lnSpc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1268760"/>
            <a:ext cx="10225136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4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(2022-2023 годы)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9376" y="1988840"/>
            <a:ext cx="777686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352" y="1916832"/>
            <a:ext cx="119286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мониторинг реализации в субъектах РФ региональных планов (комплексов мер) по развитию психологической службы;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разработать проект функциональной модели деятельности психологической службы, предусматривающий ее управление на федеральном, региональном, муниципальном и институциональном уровнях (в разрезе типов образовательных организаций);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осуществить адаптацию, стандартизацию методик психологической диагностики для оценки целевых ориентиров дошкольного образования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компетенций и личностных результатов освоения обучающимися основных образовательных программ начального, основного, среднего общего образования;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1268760"/>
            <a:ext cx="10225136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4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(2024-2025 годы)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9376" y="1988840"/>
            <a:ext cx="777686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352" y="1916832"/>
            <a:ext cx="119286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организовать проведение общероссийских популяционных исследований современных детей и молодежи в Российской Федерации в целях стандартизации психологических методов диагностики, оценки индивидуально-психологических и возрастных особенностей обучающихся в разные периоды обучения;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внедрить цифровую систему сетевого взаимодействия профессионального сообщества педагогов-психологов , решающую задачи быстрого реагирования в кризисных ситуациях, оперативной методической помощи педагогам-психологам (психологам в сфере образования), модернизации профессионального инструментария и обеспечения межведомственного взаимодействия при оказании психологической помощи.</a:t>
            </a:r>
          </a:p>
          <a:p>
            <a:pPr>
              <a:buFont typeface="Wingdings" pitchFamily="2" charset="2"/>
              <a:buChar char="q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1268760"/>
            <a:ext cx="10225136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4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(2024-2025 годы)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9376" y="1988840"/>
            <a:ext cx="777686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360" y="1268760"/>
            <a:ext cx="10225136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4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Организационно-функциональная модель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9376" y="1988840"/>
            <a:ext cx="1051316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3" descr="D:\-=Документы=-\2022 год\методический совет\1587985140_slid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5906" t="19295" r="69180" b="56714"/>
          <a:stretch>
            <a:fillRect/>
          </a:stretch>
        </p:blipFill>
        <p:spPr bwMode="auto">
          <a:xfrm>
            <a:off x="0" y="2204864"/>
            <a:ext cx="3855198" cy="2088232"/>
          </a:xfrm>
          <a:prstGeom prst="rect">
            <a:avLst/>
          </a:prstGeom>
          <a:noFill/>
        </p:spPr>
      </p:pic>
      <p:pic>
        <p:nvPicPr>
          <p:cNvPr id="52228" name="Picture 4" descr="D:\-=Документы=-\2022 год\методический совет\1587985140_slide1.jpg"/>
          <p:cNvPicPr>
            <a:picLocks noChangeAspect="1" noChangeArrowheads="1"/>
          </p:cNvPicPr>
          <p:nvPr/>
        </p:nvPicPr>
        <p:blipFill>
          <a:blip r:embed="rId2" cstate="print"/>
          <a:srcRect l="35825" t="18900" r="37597" b="56950"/>
          <a:stretch>
            <a:fillRect/>
          </a:stretch>
        </p:blipFill>
        <p:spPr bwMode="auto">
          <a:xfrm>
            <a:off x="3791744" y="2132856"/>
            <a:ext cx="4085671" cy="2088232"/>
          </a:xfrm>
          <a:prstGeom prst="rect">
            <a:avLst/>
          </a:prstGeom>
          <a:noFill/>
        </p:spPr>
      </p:pic>
      <p:pic>
        <p:nvPicPr>
          <p:cNvPr id="52229" name="Picture 5" descr="D:\-=Документы=-\2022 год\методический совет\1587985140_slid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67719" t="19550" r="8066" b="58400"/>
          <a:stretch>
            <a:fillRect/>
          </a:stretch>
        </p:blipFill>
        <p:spPr bwMode="auto">
          <a:xfrm>
            <a:off x="7896200" y="2132856"/>
            <a:ext cx="4032448" cy="2016224"/>
          </a:xfrm>
          <a:prstGeom prst="rect">
            <a:avLst/>
          </a:prstGeom>
          <a:noFill/>
        </p:spPr>
      </p:pic>
      <p:pic>
        <p:nvPicPr>
          <p:cNvPr id="52230" name="Picture 6" descr="D:\-=Документы=-\2022 год\методический совет\1587985140_slid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5612" t="58400" r="68309" b="19550"/>
          <a:stretch>
            <a:fillRect/>
          </a:stretch>
        </p:blipFill>
        <p:spPr bwMode="auto">
          <a:xfrm>
            <a:off x="1287931" y="4437112"/>
            <a:ext cx="4087989" cy="1944216"/>
          </a:xfrm>
          <a:prstGeom prst="rect">
            <a:avLst/>
          </a:prstGeom>
          <a:noFill/>
        </p:spPr>
      </p:pic>
      <p:pic>
        <p:nvPicPr>
          <p:cNvPr id="52231" name="Picture 7" descr="D:\-=Документы=-\2022 год\методический совет\1587985140_slide1.jpg"/>
          <p:cNvPicPr>
            <a:picLocks noChangeAspect="1" noChangeArrowheads="1"/>
          </p:cNvPicPr>
          <p:nvPr/>
        </p:nvPicPr>
        <p:blipFill>
          <a:blip r:embed="rId2" cstate="print"/>
          <a:srcRect l="35825" t="59450" r="37800" b="18500"/>
          <a:stretch>
            <a:fillRect/>
          </a:stretch>
        </p:blipFill>
        <p:spPr bwMode="auto">
          <a:xfrm>
            <a:off x="6105111" y="4509120"/>
            <a:ext cx="4095345" cy="192582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51384" y="2708920"/>
            <a:ext cx="2871936" cy="497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Целевой</a:t>
            </a:r>
            <a:endParaRPr lang="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3872" y="2564904"/>
            <a:ext cx="2871936" cy="84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труктурно-функциональный</a:t>
            </a:r>
            <a:endParaRPr lang="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20336" y="2420888"/>
            <a:ext cx="2871936" cy="90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одержательно-технологический</a:t>
            </a:r>
            <a:endParaRPr lang="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7960" y="5085184"/>
            <a:ext cx="2871936" cy="43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Управленческий</a:t>
            </a:r>
            <a:endParaRPr lang="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4504" y="4941168"/>
            <a:ext cx="2871936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Оценочно-результативный</a:t>
            </a:r>
            <a:endParaRPr lang="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265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Целевой компонент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60" y="1052736"/>
            <a:ext cx="11449272" cy="265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>
              <a:lnSpc>
                <a:spcPct val="97000"/>
              </a:lnSpc>
            </a:pPr>
            <a:endParaRPr lang="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На основе  анализа состояния деятельности функционирования  психологической  службы  должны быть сформулированы:</a:t>
            </a:r>
          </a:p>
          <a:p>
            <a:pPr marL="250512" indent="-304800" algn="just">
              <a:lnSpc>
                <a:spcPct val="97000"/>
              </a:lnSpc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392" y="2996952"/>
            <a:ext cx="1872208" cy="11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>
              <a:lnSpc>
                <a:spcPct val="97000"/>
              </a:lnSpc>
            </a:pPr>
            <a:endParaRPr lang="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ctr">
              <a:lnSpc>
                <a:spcPct val="970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7488" y="3717032"/>
            <a:ext cx="2160240" cy="11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>
              <a:lnSpc>
                <a:spcPct val="97000"/>
              </a:lnSpc>
            </a:pPr>
            <a:endParaRPr lang="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ctr">
              <a:lnSpc>
                <a:spcPct val="97000"/>
              </a:lnSpc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5600" y="4509120"/>
            <a:ext cx="2664296" cy="11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>
              <a:lnSpc>
                <a:spcPct val="97000"/>
              </a:lnSpc>
            </a:pPr>
            <a:endParaRPr lang="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ctr">
              <a:lnSpc>
                <a:spcPct val="97000"/>
              </a:lnSpc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9816" y="5229200"/>
            <a:ext cx="3240360" cy="11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>
              <a:lnSpc>
                <a:spcPct val="97000"/>
              </a:lnSpc>
            </a:pPr>
            <a:endParaRPr lang="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ctr">
              <a:lnSpc>
                <a:spcPct val="97000"/>
              </a:lnSpc>
            </a:pPr>
            <a:r>
              <a:rPr lang="ru-RU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4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73968" y="6477000"/>
            <a:ext cx="97536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>
                <a:solidFill>
                  <a:srgbClr val="898989"/>
                </a:solidFill>
                <a:latin typeface="Calibri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60" y="260648"/>
            <a:ext cx="1130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Структурно-функциональный компонент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384" y="1196753"/>
            <a:ext cx="113052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Психологическая служба образовательной организации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представляет организационную структуру, включающую педагога-психолога, социального педагога, учителя-логопеда, учителя-дефектолога, классных руководителей, иных специалистов под руководством администратора, курирующего организацию воспитательного процесса в учреждении.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состав службы могут включаться иные объединения, созданные в учреждении: психолого-педагогический консилиум, служба медиации, методические объединения специалистов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60" y="260648"/>
            <a:ext cx="1130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Содержательно-технологический  компонент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376" y="1556792"/>
            <a:ext cx="69127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Методы, способы, технологии, формы работы психологической службы, направления деятельности психологической службы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D:\-=Документы=-\2022 год\методический совет\NpJRe1b7_sgSR3XfNUypsTgSKDPII7v_87Ydq-u2qoLXJJ0v6XqDobh1Bq9FL-SMXCZAnsYJRft1HLAKnnkekQ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1772816"/>
            <a:ext cx="4458841" cy="445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социально- культурная ситуация развития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836712"/>
            <a:ext cx="11905323" cy="590465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Информационная социализация, «цифровое детство» и «цифровое образование», низкий уровень безопасности информационной среды для детей и подростков;</a:t>
            </a:r>
          </a:p>
          <a:p>
            <a:r>
              <a:rPr lang="ru-RU" sz="2400" dirty="0" smtClean="0"/>
              <a:t>Риски </a:t>
            </a:r>
            <a:r>
              <a:rPr lang="ru-RU" sz="2400" dirty="0" err="1" smtClean="0"/>
              <a:t>десоциализации</a:t>
            </a:r>
            <a:r>
              <a:rPr lang="ru-RU" sz="2400" dirty="0" smtClean="0"/>
              <a:t>, нарастание агрессивно – насильственного и антисоциального поведения детей и подростков;</a:t>
            </a:r>
          </a:p>
          <a:p>
            <a:r>
              <a:rPr lang="ru-RU" sz="2400" dirty="0" smtClean="0"/>
              <a:t>Снижение возрастной границы раннего алкоголизма, распространения наркомании и токсикомании, вовлеченность в потребление </a:t>
            </a:r>
            <a:r>
              <a:rPr lang="ru-RU" sz="2400" dirty="0" err="1" smtClean="0"/>
              <a:t>психоактивных</a:t>
            </a:r>
            <a:r>
              <a:rPr lang="ru-RU" sz="2400" dirty="0" smtClean="0"/>
              <a:t> веществ, суицидальное поведение, раннее начало сексуальной жизни, </a:t>
            </a:r>
            <a:r>
              <a:rPr lang="ru-RU" sz="2400" dirty="0" err="1" smtClean="0"/>
              <a:t>виктимность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Компьютерная, игровая и интернет- зависимость;</a:t>
            </a:r>
          </a:p>
          <a:p>
            <a:r>
              <a:rPr lang="ru-RU" sz="2400" dirty="0" smtClean="0"/>
              <a:t>Риски межэтнической напряженности и межнациональных конфликтов, снижение толерантности в общении людей разных культур и разных возрастных групп;</a:t>
            </a:r>
          </a:p>
          <a:p>
            <a:r>
              <a:rPr lang="ru-RU" sz="2400" dirty="0" smtClean="0"/>
              <a:t>Неравномерность психологического развития детей, рост числа детей с проблемными вариантами различной этиологии;</a:t>
            </a:r>
          </a:p>
          <a:p>
            <a:r>
              <a:rPr lang="ru-RU" sz="2400" dirty="0" smtClean="0"/>
              <a:t>Риски снижения уровней психологического и физического развития;</a:t>
            </a:r>
          </a:p>
          <a:p>
            <a:r>
              <a:rPr lang="ru-RU" sz="2400" dirty="0" smtClean="0"/>
              <a:t>Развитие инклюзивного 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60" y="260648"/>
            <a:ext cx="1130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Управленческий компонент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376" y="1700808"/>
            <a:ext cx="5040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Общее управление психологической  службой образовательной организации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D:\-=Документы=-\2022 год\методический совет\article35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960" y="1988840"/>
            <a:ext cx="6158707" cy="3818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60" y="260648"/>
            <a:ext cx="1130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Оценочно-результативный компонент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376" y="1700808"/>
            <a:ext cx="9505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Оценка эффективности психолого-педагогического сопровождения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D:\-=Документы=-\2022 год\методический совет\d40e53bd67244521c3f74be50ac7f7b1f8357cf7ccbb384ea38ba8f4de5a93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9807" y="3429222"/>
            <a:ext cx="3512193" cy="342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352" y="3356992"/>
            <a:ext cx="11928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Разработка и внедрение  муниципальной модели психологической службы – 2022-2023 г.г.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и внедрение    модели психологической службы на уровне образовательной организации – 2023-2024 г.г.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Мониторинг деятельности психологических служб в образовательных организациях – 2022-2025 г.г.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628800"/>
            <a:ext cx="11377264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4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план развития психологической службы от 30.09.2022 г.</a:t>
            </a:r>
            <a:endParaRPr lang="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51384" y="2924944"/>
            <a:ext cx="1072919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4624"/>
            <a:ext cx="12192000" cy="9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психологической службы в системе образования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52" y="1484784"/>
            <a:ext cx="115932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Количество ППК, созданных а ОУ  - 9, ДОУ  - 15 (АППГ 14)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Общая численность обучающихся, получивших рекомендации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-1115 (АППГ 1046)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Количество служб медиации в ОУ – 9, ДОУ – 0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 педагогов-психологов – 34 (АППГ 24)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Количество учителей-логопедов – 28 (АППГ 27)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Олигофренопедагоги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37 (АППГ 18)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Учитель-дефектолог – 1 (АППГ 1)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Тьюторы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2 (АППГ 2)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 детей с ОВЗ – 339 (АППГ 314)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Дети, состоящие на всех видах учета – 184, из них 30 в СОП (АППГ 213, СОП 31)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1B3282"/>
          </a:solidFill>
        </p:spPr>
        <p:txBody>
          <a:bodyPr wrap="none" lIns="0" tIns="0" rIns="0" bIns="0">
            <a:no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352" y="1556792"/>
            <a:ext cx="116652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Создать в образовательном учреждении рабочую группу по разработке модели психологической службы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20 января 2023 года.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Приказ о создании рабочей группы разместить на сайте образовательной организации.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Разработать план (дорожную карту) по развитию психологической службы в образовательной организации 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20 февраля 2023 года.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Разработать модель психологической службы на уровне образовательной организации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30 апреля 2023 года.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Экспертиза моделей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1 сентября 2023 года.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Внедрение моделей психологической службы в ОО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сентября 2023/24 учебного года.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624"/>
            <a:ext cx="121920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4000"/>
              </a:lnSpc>
            </a:pPr>
            <a:r>
              <a:rPr lang="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11266"/>
            <a:ext cx="11905323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Нил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Постман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«Исчезновение детства».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13" y="4365104"/>
            <a:ext cx="11952651" cy="2797772"/>
          </a:xfrm>
        </p:spPr>
        <p:txBody>
          <a:bodyPr/>
          <a:lstStyle/>
          <a:p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(как</a:t>
            </a:r>
            <a:r>
              <a:rPr lang="ru-RU" sz="2800" b="1" dirty="0"/>
              <a:t> джинсы, кроссовки, фаст-фуд и комиксы из типично детских продуктов превратились в любимые товары взрослых, а алкоголь, наркотики и преступность стали уделом </a:t>
            </a:r>
            <a:r>
              <a:rPr lang="ru-RU" sz="2800" b="1" dirty="0" smtClean="0"/>
              <a:t>детей)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05" y="1268760"/>
            <a:ext cx="6715224" cy="335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0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332656"/>
            <a:ext cx="1140471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9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0" y="188640"/>
            <a:ext cx="2587752" cy="124358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12700"/>
            <a:r>
              <a:rPr lang="ru" sz="2400" b="1" dirty="0" smtClean="0">
                <a:solidFill>
                  <a:srgbClr val="415E8E"/>
                </a:solidFill>
                <a:latin typeface="Arial"/>
              </a:rPr>
              <a:t> </a:t>
            </a:r>
            <a:endParaRPr lang="ru" sz="2000" dirty="0">
              <a:solidFill>
                <a:srgbClr val="415E8E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9456" y="1844824"/>
            <a:ext cx="9001000" cy="28498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4000" b="1" dirty="0" smtClean="0">
                <a:solidFill>
                  <a:srgbClr val="1B3181"/>
                </a:solidFill>
                <a:latin typeface="Arial"/>
              </a:rPr>
              <a:t>Концепция развития психологической службы в системе общего образования и среднего профессионального образования в Российской Федерации на период до 2025 года </a:t>
            </a:r>
            <a:r>
              <a:rPr lang="ru" sz="3200" b="1" dirty="0" smtClean="0">
                <a:solidFill>
                  <a:srgbClr val="1B3181"/>
                </a:solidFill>
                <a:latin typeface="Arial"/>
              </a:rPr>
              <a:t>(утв. Министром Просвещения 20.05.2022 г.)</a:t>
            </a:r>
            <a:endParaRPr lang="ru" sz="4000" b="1" dirty="0">
              <a:solidFill>
                <a:srgbClr val="1B3181"/>
              </a:solidFill>
              <a:latin typeface="Arial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12192000" cy="1628800"/>
            <a:chOff x="0" y="0"/>
            <a:chExt cx="12192000" cy="16288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12192000" cy="1628800"/>
            </a:xfrm>
            <a:prstGeom prst="rect">
              <a:avLst/>
            </a:prstGeom>
            <a:solidFill>
              <a:srgbClr val="1B3282"/>
            </a:solidFill>
          </p:spPr>
          <p:txBody>
            <a:bodyPr wrap="none" lIns="0" tIns="0" rIns="0" bIns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260648"/>
              <a:ext cx="12192000" cy="124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>
                <a:lnSpc>
                  <a:spcPct val="94000"/>
                </a:lnSpc>
              </a:pPr>
              <a:r>
                <a:rPr lang="ru" sz="40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Развитие психологической службы в системе образования</a:t>
              </a:r>
              <a:endParaRPr lang="ru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73968" y="6477000"/>
            <a:ext cx="97536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>
                <a:solidFill>
                  <a:srgbClr val="898989"/>
                </a:solidFill>
                <a:latin typeface="Calibri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384" y="1628800"/>
            <a:ext cx="10945216" cy="20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 algn="just">
              <a:lnSpc>
                <a:spcPct val="97000"/>
              </a:lnSpc>
            </a:pPr>
            <a:r>
              <a:rPr lang="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>
              <a:lnSpc>
                <a:spcPct val="97000"/>
              </a:lnSpc>
            </a:pPr>
            <a:endParaRPr lang="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</a:pPr>
            <a:r>
              <a:rPr lang="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5360" y="3356992"/>
            <a:ext cx="11521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единого пространства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психологического сопровождения в системе  </a:t>
            </a:r>
            <a:r>
              <a:rPr kumimoji="0" lang="ru-RU" sz="3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для 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повышения доступности и качества психологической помощи участникам образовательных отношений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12192000" cy="1412776"/>
            <a:chOff x="0" y="0"/>
            <a:chExt cx="12192000" cy="16288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12192000" cy="1628800"/>
            </a:xfrm>
            <a:prstGeom prst="rect">
              <a:avLst/>
            </a:prstGeom>
            <a:solidFill>
              <a:srgbClr val="1B3282"/>
            </a:solidFill>
          </p:spPr>
          <p:txBody>
            <a:bodyPr wrap="none" lIns="0" tIns="0" rIns="0" bIns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260648"/>
              <a:ext cx="12192000" cy="1133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>
                <a:lnSpc>
                  <a:spcPct val="94000"/>
                </a:lnSpc>
              </a:pPr>
              <a:r>
                <a:rPr lang="ru" sz="36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Развитие психологической службы в системе образования</a:t>
              </a:r>
              <a:endParaRPr lang="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35360" y="1922932"/>
            <a:ext cx="30963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1384" y="2996952"/>
            <a:ext cx="604867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1384" y="1628800"/>
            <a:ext cx="10945216" cy="20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 algn="just">
              <a:lnSpc>
                <a:spcPct val="97000"/>
              </a:lnSpc>
            </a:pPr>
            <a:r>
              <a:rPr lang="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>
              <a:lnSpc>
                <a:spcPct val="97000"/>
              </a:lnSpc>
            </a:pPr>
            <a:endParaRPr lang="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</a:pPr>
            <a:r>
              <a:rPr lang="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3352" y="2708920"/>
            <a:ext cx="115932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организационная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структура, осуществляющая деятельность по психолого-педагогическому сопровождению участников образовательных отношений в системе образования,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состав которой входят: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aseline="0" dirty="0" smtClean="0">
                <a:latin typeface="Times New Roman" pitchFamily="18" charset="0"/>
                <a:cs typeface="Times New Roman" pitchFamily="18" charset="0"/>
              </a:rPr>
              <a:t>педагоги-психологи</a:t>
            </a:r>
            <a:r>
              <a:rPr lang="en-US" sz="3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aseline="0" dirty="0" smtClean="0">
                <a:latin typeface="Times New Roman" pitchFamily="18" charset="0"/>
                <a:cs typeface="Times New Roman" pitchFamily="18" charset="0"/>
              </a:rPr>
              <a:t>ОО;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центры  психолого-педагогической, медицинской и социальной   помощи; </a:t>
            </a:r>
            <a:r>
              <a:rPr lang="ru-RU" sz="3200" baseline="0" dirty="0" smtClean="0">
                <a:latin typeface="Times New Roman" pitchFamily="18" charset="0"/>
                <a:cs typeface="Times New Roman" pitchFamily="18" charset="0"/>
              </a:rPr>
              <a:t>ресурсные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центры психологического сопровождения в системе образования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12192000" cy="1628800"/>
            <a:chOff x="0" y="0"/>
            <a:chExt cx="12192000" cy="16288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12192000" cy="1628800"/>
            </a:xfrm>
            <a:prstGeom prst="rect">
              <a:avLst/>
            </a:prstGeom>
            <a:solidFill>
              <a:srgbClr val="1B3282"/>
            </a:solidFill>
          </p:spPr>
          <p:txBody>
            <a:bodyPr wrap="none" lIns="0" tIns="0" rIns="0" bIns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260648"/>
              <a:ext cx="12192000" cy="124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>
                <a:lnSpc>
                  <a:spcPct val="94000"/>
                </a:lnSpc>
              </a:pPr>
              <a:r>
                <a:rPr lang="ru" sz="40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Развитие психологической службы в системе образования</a:t>
              </a:r>
              <a:endParaRPr lang="ru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63352" y="1556792"/>
            <a:ext cx="97930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Психологическая служба -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1384" y="2492896"/>
            <a:ext cx="957706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1384" y="1628800"/>
            <a:ext cx="10945216" cy="20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2" indent="-304800" algn="just">
              <a:lnSpc>
                <a:spcPct val="97000"/>
              </a:lnSpc>
            </a:pPr>
            <a:r>
              <a:rPr lang="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>
              <a:lnSpc>
                <a:spcPct val="97000"/>
              </a:lnSpc>
            </a:pPr>
            <a:endParaRPr lang="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50512" indent="-304800" algn="just">
              <a:lnSpc>
                <a:spcPct val="97000"/>
              </a:lnSpc>
            </a:pPr>
            <a:r>
              <a:rPr lang="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12192000" cy="1340768"/>
            <a:chOff x="0" y="0"/>
            <a:chExt cx="12192000" cy="16288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12192000" cy="1628800"/>
            </a:xfrm>
            <a:prstGeom prst="rect">
              <a:avLst/>
            </a:prstGeom>
            <a:solidFill>
              <a:srgbClr val="1B3282"/>
            </a:solidFill>
          </p:spPr>
          <p:txBody>
            <a:bodyPr wrap="none" lIns="0" tIns="0" rIns="0" bIns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260648"/>
              <a:ext cx="12192000" cy="1133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>
                <a:lnSpc>
                  <a:spcPct val="94000"/>
                </a:lnSpc>
              </a:pPr>
              <a:r>
                <a:rPr lang="ru" sz="36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Развитие психологической службы в системе образования</a:t>
              </a:r>
              <a:endParaRPr lang="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9336" y="1340768"/>
            <a:ext cx="9793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Проблемные точки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1384" y="2132856"/>
            <a:ext cx="568863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1344" y="2320419"/>
            <a:ext cx="117373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800" dirty="0" smtClean="0"/>
              <a:t> значительная неравномерность уровня и качества оказания психолого-педагогической помощи, а также состояние ее инфраструктуры;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/>
              <a:t> отсутствие единого подхода в определении целей, задач, содержания, методов деятельности психологической службы, места и статуса педагога-психолога;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/>
              <a:t> отсутствие стандартов оказания психолого-педагогической помощи, включая стандарт применения диагностического инструментария;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единой системы взаимодействия при оказании психолого-педагогической помощи на разных уровнях образования;</a:t>
            </a:r>
          </a:p>
          <a:p>
            <a:pPr algn="just">
              <a:buFont typeface="Wingdings" pitchFamily="2" charset="2"/>
              <a:buChar char="q"/>
            </a:pPr>
            <a:endParaRPr lang="ru-RU" sz="2800" dirty="0" smtClean="0"/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10742</TotalTime>
  <Words>1713</Words>
  <Application>Microsoft Office PowerPoint</Application>
  <PresentationFormat>Произвольный</PresentationFormat>
  <Paragraphs>267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Презентация PowerPoint</vt:lpstr>
      <vt:lpstr>Психологическая служба  в системе образования</vt:lpstr>
      <vt:lpstr>Новая социально- культурная ситуация развития</vt:lpstr>
      <vt:lpstr>Нил Постман.  «Исчезновение детства».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КШУ, Н.В.Анохина «Общая стратегия развития образования - основные направления изменений в деятельности краевой системы образования»</dc:title>
  <dc:creator>Никита Кузьмин</dc:creator>
  <cp:lastModifiedBy>1</cp:lastModifiedBy>
  <cp:revision>796</cp:revision>
  <dcterms:modified xsi:type="dcterms:W3CDTF">2022-12-22T08:36:46Z</dcterms:modified>
</cp:coreProperties>
</file>