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63" r:id="rId4"/>
    <p:sldId id="262" r:id="rId5"/>
    <p:sldId id="264" r:id="rId6"/>
    <p:sldId id="269" r:id="rId7"/>
    <p:sldId id="266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2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Русский</c:v>
                </c:pt>
                <c:pt idx="1">
                  <c:v>Математика П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48.7</c:v>
                </c:pt>
                <c:pt idx="2">
                  <c:v>13.7</c:v>
                </c:pt>
                <c:pt idx="3">
                  <c:v>9.5</c:v>
                </c:pt>
                <c:pt idx="4">
                  <c:v>19.899999999999999</c:v>
                </c:pt>
                <c:pt idx="5">
                  <c:v>11.6</c:v>
                </c:pt>
                <c:pt idx="6">
                  <c:v>11.3</c:v>
                </c:pt>
                <c:pt idx="7">
                  <c:v>0.60000000000000042</c:v>
                </c:pt>
                <c:pt idx="8">
                  <c:v>8.9</c:v>
                </c:pt>
                <c:pt idx="9">
                  <c:v>37.800000000000004</c:v>
                </c:pt>
                <c:pt idx="10">
                  <c:v>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Русский</c:v>
                </c:pt>
                <c:pt idx="1">
                  <c:v>Математика П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100</c:v>
                </c:pt>
                <c:pt idx="1">
                  <c:v>43.8</c:v>
                </c:pt>
                <c:pt idx="2">
                  <c:v>13</c:v>
                </c:pt>
                <c:pt idx="3">
                  <c:v>8.9</c:v>
                </c:pt>
                <c:pt idx="5">
                  <c:v>14.8</c:v>
                </c:pt>
                <c:pt idx="6">
                  <c:v>10.1</c:v>
                </c:pt>
                <c:pt idx="7">
                  <c:v>1.2</c:v>
                </c:pt>
                <c:pt idx="9">
                  <c:v>39.200000000000003</c:v>
                </c:pt>
                <c:pt idx="10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570304"/>
        <c:axId val="237584384"/>
      </c:barChart>
      <c:catAx>
        <c:axId val="237570304"/>
        <c:scaling>
          <c:orientation val="minMax"/>
        </c:scaling>
        <c:delete val="0"/>
        <c:axPos val="l"/>
        <c:majorTickMark val="out"/>
        <c:minorTickMark val="none"/>
        <c:tickLblPos val="nextTo"/>
        <c:crossAx val="237584384"/>
        <c:crosses val="autoZero"/>
        <c:auto val="1"/>
        <c:lblAlgn val="ctr"/>
        <c:lblOffset val="100"/>
        <c:noMultiLvlLbl val="0"/>
      </c:catAx>
      <c:valAx>
        <c:axId val="237584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7570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Русский</c:v>
                </c:pt>
                <c:pt idx="1">
                  <c:v>Математика П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37.4</c:v>
                </c:pt>
                <c:pt idx="1">
                  <c:v>19</c:v>
                </c:pt>
                <c:pt idx="2">
                  <c:v>6.5</c:v>
                </c:pt>
                <c:pt idx="3">
                  <c:v>25</c:v>
                </c:pt>
                <c:pt idx="4">
                  <c:v>28.4</c:v>
                </c:pt>
                <c:pt idx="5">
                  <c:v>17.899999999999999</c:v>
                </c:pt>
                <c:pt idx="6">
                  <c:v>21</c:v>
                </c:pt>
                <c:pt idx="7">
                  <c:v>0</c:v>
                </c:pt>
                <c:pt idx="8">
                  <c:v>46.6</c:v>
                </c:pt>
                <c:pt idx="9">
                  <c:v>25.2</c:v>
                </c:pt>
                <c:pt idx="10">
                  <c:v>18.2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Русский</c:v>
                </c:pt>
                <c:pt idx="1">
                  <c:v>Математика П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32</c:v>
                </c:pt>
                <c:pt idx="1">
                  <c:v>8.8000000000000007</c:v>
                </c:pt>
                <c:pt idx="2">
                  <c:v>4.5</c:v>
                </c:pt>
                <c:pt idx="3">
                  <c:v>57</c:v>
                </c:pt>
                <c:pt idx="4">
                  <c:v>0</c:v>
                </c:pt>
                <c:pt idx="5">
                  <c:v>10</c:v>
                </c:pt>
                <c:pt idx="6">
                  <c:v>26.4</c:v>
                </c:pt>
                <c:pt idx="7">
                  <c:v>0</c:v>
                </c:pt>
                <c:pt idx="8">
                  <c:v>0</c:v>
                </c:pt>
                <c:pt idx="9">
                  <c:v>13</c:v>
                </c:pt>
                <c:pt idx="10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041344"/>
        <c:axId val="238043136"/>
      </c:barChart>
      <c:catAx>
        <c:axId val="238041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8043136"/>
        <c:crosses val="autoZero"/>
        <c:auto val="1"/>
        <c:lblAlgn val="ctr"/>
        <c:lblOffset val="100"/>
        <c:noMultiLvlLbl val="0"/>
      </c:catAx>
      <c:valAx>
        <c:axId val="2380431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8041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Русский</c:v>
                </c:pt>
                <c:pt idx="1">
                  <c:v>Математика П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12.3</c:v>
                </c:pt>
                <c:pt idx="2">
                  <c:v>4.3</c:v>
                </c:pt>
                <c:pt idx="3">
                  <c:v>3</c:v>
                </c:pt>
                <c:pt idx="4">
                  <c:v>19.399999999999999</c:v>
                </c:pt>
                <c:pt idx="5">
                  <c:v>10.200000000000001</c:v>
                </c:pt>
                <c:pt idx="6">
                  <c:v>5.3</c:v>
                </c:pt>
                <c:pt idx="7">
                  <c:v>0</c:v>
                </c:pt>
                <c:pt idx="8">
                  <c:v>0</c:v>
                </c:pt>
                <c:pt idx="9">
                  <c:v>10.200000000000001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Русский</c:v>
                </c:pt>
                <c:pt idx="1">
                  <c:v>Математика П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0.30000000000000016</c:v>
                </c:pt>
                <c:pt idx="1">
                  <c:v>16</c:v>
                </c:pt>
                <c:pt idx="2">
                  <c:v>14</c:v>
                </c:pt>
                <c:pt idx="3">
                  <c:v>10</c:v>
                </c:pt>
                <c:pt idx="4">
                  <c:v>0</c:v>
                </c:pt>
                <c:pt idx="5">
                  <c:v>26</c:v>
                </c:pt>
                <c:pt idx="6">
                  <c:v>12</c:v>
                </c:pt>
                <c:pt idx="7">
                  <c:v>0</c:v>
                </c:pt>
                <c:pt idx="8">
                  <c:v>0</c:v>
                </c:pt>
                <c:pt idx="9">
                  <c:v>27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Русский</c:v>
                </c:pt>
                <c:pt idx="1">
                  <c:v>Математика П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Лист1!$D$2:$D$12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213568"/>
        <c:axId val="239215360"/>
      </c:barChart>
      <c:catAx>
        <c:axId val="239213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9215360"/>
        <c:crosses val="autoZero"/>
        <c:auto val="1"/>
        <c:lblAlgn val="ctr"/>
        <c:lblOffset val="100"/>
        <c:noMultiLvlLbl val="0"/>
      </c:catAx>
      <c:valAx>
        <c:axId val="239215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9213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70+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Русский</c:v>
                </c:pt>
                <c:pt idx="1">
                  <c:v>Математика П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32</c:v>
                </c:pt>
                <c:pt idx="1">
                  <c:v>8.8000000000000007</c:v>
                </c:pt>
                <c:pt idx="2">
                  <c:v>4.5</c:v>
                </c:pt>
                <c:pt idx="3">
                  <c:v>57</c:v>
                </c:pt>
                <c:pt idx="4">
                  <c:v>0</c:v>
                </c:pt>
                <c:pt idx="5">
                  <c:v>10</c:v>
                </c:pt>
                <c:pt idx="6">
                  <c:v>26</c:v>
                </c:pt>
                <c:pt idx="7">
                  <c:v>0</c:v>
                </c:pt>
                <c:pt idx="8">
                  <c:v>0</c:v>
                </c:pt>
                <c:pt idx="9">
                  <c:v>13</c:v>
                </c:pt>
                <c:pt idx="10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 min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Русский</c:v>
                </c:pt>
                <c:pt idx="1">
                  <c:v>Математика П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0.30000000000000016</c:v>
                </c:pt>
                <c:pt idx="1">
                  <c:v>16</c:v>
                </c:pt>
                <c:pt idx="2">
                  <c:v>14</c:v>
                </c:pt>
                <c:pt idx="3">
                  <c:v>10</c:v>
                </c:pt>
                <c:pt idx="4">
                  <c:v>0</c:v>
                </c:pt>
                <c:pt idx="5">
                  <c:v>26</c:v>
                </c:pt>
                <c:pt idx="6">
                  <c:v>12</c:v>
                </c:pt>
                <c:pt idx="7">
                  <c:v>0</c:v>
                </c:pt>
                <c:pt idx="8">
                  <c:v>0</c:v>
                </c:pt>
                <c:pt idx="9">
                  <c:v>27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225856"/>
        <c:axId val="238375680"/>
      </c:barChart>
      <c:catAx>
        <c:axId val="239225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8375680"/>
        <c:crosses val="autoZero"/>
        <c:auto val="1"/>
        <c:lblAlgn val="ctr"/>
        <c:lblOffset val="100"/>
        <c:noMultiLvlLbl val="0"/>
      </c:catAx>
      <c:valAx>
        <c:axId val="238375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9225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F85C3-4D4D-4426-8AE9-659CA850C3C5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5B533-290C-4C05-89A7-4E4C9DB810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8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5B533-290C-4C05-89A7-4E4C9DB8100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5B533-290C-4C05-89A7-4E4C9DB8100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5B533-290C-4C05-89A7-4E4C9DB8100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5B533-290C-4C05-89A7-4E4C9DB8100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5B533-290C-4C05-89A7-4E4C9DB8100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5B533-290C-4C05-89A7-4E4C9DB8100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5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67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30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2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72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8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8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41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46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79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9A1E-93D7-4280-BB08-9D776B6E1D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7F8BB-225B-4126-9CFB-CFAB065B81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76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3" t="11265" r="3763" b="22849"/>
          <a:stretch/>
        </p:blipFill>
        <p:spPr bwMode="auto">
          <a:xfrm>
            <a:off x="13754" y="-1588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Тема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152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Некоторые итоги образовательных результатов и оценки качества образовательной деятельности за 2022-2023 год</a:t>
            </a:r>
            <a:endParaRPr lang="ru-RU" sz="4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997209" y="5877272"/>
            <a:ext cx="5146791" cy="9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Сенюта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Л.А., главный специалист отдела образования администрации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г.Лесосибирска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Выбор ЕГЭ -2023в сравнении с 2022 (%)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Высокий результат 70+ (%)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(%)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Результаты ЕГЭ 2023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Средний балл  ЕГЭ в динамике за 5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91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12"/>
                <a:gridCol w="720080"/>
                <a:gridCol w="792088"/>
                <a:gridCol w="792088"/>
                <a:gridCol w="792088"/>
                <a:gridCol w="743744"/>
              </a:tblGrid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П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Медалисты 2023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91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792"/>
                <a:gridCol w="2304256"/>
                <a:gridCol w="792088"/>
                <a:gridCol w="604664"/>
                <a:gridCol w="1219200"/>
              </a:tblGrid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предварительно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Гимназия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Лицей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ГИА - 9</a:t>
            </a:r>
            <a:endParaRPr lang="ru-RU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4707069"/>
              </p:ext>
            </p:extLst>
          </p:nvPr>
        </p:nvGraphicFramePr>
        <p:xfrm>
          <a:off x="179512" y="1746176"/>
          <a:ext cx="2736304" cy="396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584176"/>
                <a:gridCol w="792088"/>
              </a:tblGrid>
              <a:tr h="35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№ п/п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Предмет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Кол-во </a:t>
                      </a:r>
                      <a:r>
                        <a:rPr lang="ru-RU" sz="1300" u="none" strike="noStrike" dirty="0" smtClean="0">
                          <a:effectLst/>
                        </a:rPr>
                        <a:t> учащихся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Русский язык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695/7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Математика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701/7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Биология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4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История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География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Химия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Информатика и ИКТ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Обществознание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9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Англ. яз.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10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Физика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38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11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Литература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30522"/>
              </p:ext>
            </p:extLst>
          </p:nvPr>
        </p:nvGraphicFramePr>
        <p:xfrm>
          <a:off x="3059832" y="1776768"/>
          <a:ext cx="2847702" cy="399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30"/>
                <a:gridCol w="1584176"/>
                <a:gridCol w="864096"/>
              </a:tblGrid>
              <a:tr h="398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№ п/п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Предмет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Кол-во </a:t>
                      </a:r>
                      <a:r>
                        <a:rPr lang="ru-RU" sz="1300" u="none" strike="noStrike" dirty="0" smtClean="0">
                          <a:effectLst/>
                        </a:rPr>
                        <a:t>учащихся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</a:rPr>
                        <a:t>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Русский язык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44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Математика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41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Биология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4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История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География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37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6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Химия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1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7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Информатика и ИКТ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10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8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Обществознание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34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9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Англ. яз.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10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>
                          <a:effectLst/>
                        </a:rPr>
                        <a:t>Физика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11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>
                          <a:effectLst/>
                        </a:rPr>
                        <a:t>Литература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effectLst/>
                        </a:rPr>
                        <a:t>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6783" y="69269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  <a:r>
              <a:rPr lang="ru-RU" dirty="0" smtClean="0"/>
              <a:t> - ППЭ на ОГЭ (из них 1 на дому)</a:t>
            </a:r>
          </a:p>
          <a:p>
            <a:r>
              <a:rPr lang="ru-RU" dirty="0" smtClean="0"/>
              <a:t>1 - ППЭ на ГВЭ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137807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Основной период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1380543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Дополнительный период</a:t>
            </a:r>
            <a:endParaRPr lang="ru-RU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70437" y="1801215"/>
            <a:ext cx="29197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50  </a:t>
            </a:r>
            <a:r>
              <a:rPr lang="ru-RU" b="1" i="1" dirty="0" smtClean="0"/>
              <a:t>чел. </a:t>
            </a:r>
            <a:r>
              <a:rPr lang="ru-RU" b="1" i="1" dirty="0"/>
              <a:t>н</a:t>
            </a:r>
            <a:r>
              <a:rPr lang="ru-RU" b="1" i="1" dirty="0" smtClean="0"/>
              <a:t>е получили аттестат за курс основное </a:t>
            </a:r>
            <a:r>
              <a:rPr lang="ru-RU" b="1" i="1" smtClean="0"/>
              <a:t>общего  образования. </a:t>
            </a:r>
            <a:r>
              <a:rPr lang="ru-RU" b="1" i="1" dirty="0" smtClean="0"/>
              <a:t>Из них: </a:t>
            </a:r>
            <a:r>
              <a:rPr lang="ru-RU" b="1" i="1" dirty="0"/>
              <a:t>4 чел не явились (двое на все </a:t>
            </a:r>
            <a:r>
              <a:rPr lang="ru-RU" b="1" i="1" dirty="0" smtClean="0"/>
              <a:t>экзамены,  двое на резерв); 25 чел. </a:t>
            </a:r>
            <a:r>
              <a:rPr lang="ru-RU" b="1" i="1" dirty="0"/>
              <a:t>п</a:t>
            </a:r>
            <a:r>
              <a:rPr lang="ru-RU" b="1" i="1" dirty="0" smtClean="0"/>
              <a:t>олучили 3-4 - «2» в дополнительный период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601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328</Words>
  <Application>Microsoft Office PowerPoint</Application>
  <PresentationFormat>Экран (4:3)</PresentationFormat>
  <Paragraphs>203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Некоторые итоги образовательных результатов и оценки качества образовательной деятельности за 2022-2023 год</vt:lpstr>
      <vt:lpstr>Выбор ЕГЭ -2023в сравнении с 2022 (%)</vt:lpstr>
      <vt:lpstr>Высокий результат 70+ (%)</vt:lpstr>
      <vt:lpstr>Ниже min (%)</vt:lpstr>
      <vt:lpstr>Результаты ЕГЭ 2023</vt:lpstr>
      <vt:lpstr>Средний балл  ЕГЭ в динамике за 5 лет </vt:lpstr>
      <vt:lpstr>Медалисты 2023</vt:lpstr>
      <vt:lpstr>ГИА - 9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imclesosib@mail.ru</dc:creator>
  <cp:lastModifiedBy>imclesosib@mail.ru</cp:lastModifiedBy>
  <cp:revision>43</cp:revision>
  <dcterms:created xsi:type="dcterms:W3CDTF">2021-09-23T06:15:57Z</dcterms:created>
  <dcterms:modified xsi:type="dcterms:W3CDTF">2023-10-02T07:15:53Z</dcterms:modified>
</cp:coreProperties>
</file>