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81" r:id="rId4"/>
    <p:sldId id="277" r:id="rId5"/>
    <p:sldId id="278" r:id="rId6"/>
    <p:sldId id="291" r:id="rId7"/>
    <p:sldId id="259" r:id="rId8"/>
    <p:sldId id="282" r:id="rId9"/>
    <p:sldId id="283" r:id="rId10"/>
    <p:sldId id="289" r:id="rId11"/>
    <p:sldId id="288" r:id="rId12"/>
    <p:sldId id="290" r:id="rId13"/>
    <p:sldId id="260" r:id="rId14"/>
    <p:sldId id="274" r:id="rId15"/>
    <p:sldId id="276" r:id="rId16"/>
    <p:sldId id="257" r:id="rId17"/>
  </p:sldIdLst>
  <p:sldSz cx="9144000" cy="6858000" type="screen4x3"/>
  <p:notesSz cx="6858000" cy="9144000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00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6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9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22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7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8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4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6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34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7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7D9F-87EE-42CF-A66B-146662F6D3FD}" type="datetimeFigureOut">
              <a:rPr lang="ru-RU" smtClean="0"/>
              <a:pPr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304C-43C6-4DDA-850B-349297FA5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6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resentation-creation.ru/powerpoint-templates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Каждый год , который вы работаете в школе , должен обогащать вашу технологическую лабораторию педагогического труда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err="1" smtClean="0">
                <a:solidFill>
                  <a:schemeClr val="tx1"/>
                </a:solidFill>
              </a:rPr>
              <a:t>В.А.Сухомлинский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формы научно-методического сопровождения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162650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Ключевые процессы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научно-методического сопровождения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 . которые организуют процессы, реализуют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Субъекты, в отношении которых осуществляется науч.-метод. </a:t>
                      </a:r>
                      <a:r>
                        <a:rPr lang="ru-RU" sz="1600" dirty="0" err="1" smtClean="0"/>
                        <a:t>сопровждение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1.Профессиональная</a:t>
                      </a:r>
                      <a:r>
                        <a:rPr lang="ru-RU" sz="1600" baseline="0" dirty="0" smtClean="0"/>
                        <a:t> рефлексия, оценка профессиональных компетенций и выявление профессиональных дефицитов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Разработка и обеспечение работы цифровых сервисов фиксации результатов </a:t>
                      </a:r>
                      <a:r>
                        <a:rPr lang="ru-RU" sz="1600" dirty="0" err="1" smtClean="0"/>
                        <a:t>проф.рефлексии</a:t>
                      </a:r>
                      <a:r>
                        <a:rPr lang="ru-RU" sz="1600" dirty="0" smtClean="0"/>
                        <a:t> и </a:t>
                      </a:r>
                      <a:r>
                        <a:rPr lang="en-US" sz="1600" dirty="0" smtClean="0"/>
                        <a:t>Ds </a:t>
                      </a:r>
                      <a:r>
                        <a:rPr lang="ru-RU" sz="1600" dirty="0" err="1" smtClean="0"/>
                        <a:t>профдефицитов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ККИПК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ММС, педагоги, </a:t>
                      </a:r>
                      <a:r>
                        <a:rPr lang="ru-RU" sz="1600" dirty="0" err="1" smtClean="0"/>
                        <a:t>управл</a:t>
                      </a:r>
                      <a:r>
                        <a:rPr lang="ru-RU" sz="1600" dirty="0" smtClean="0"/>
                        <a:t>. Команды и управленцы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Самооценка. Разработка готовых методик. Оценка ФИОКО. Итоговая аттестация по итогам ПК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ККИМК, ЦНППМ, ММС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педагоги, </a:t>
                      </a:r>
                      <a:r>
                        <a:rPr lang="ru-RU" sz="1600" dirty="0" err="1" smtClean="0"/>
                        <a:t>управл</a:t>
                      </a:r>
                      <a:r>
                        <a:rPr lang="ru-RU" sz="1600" dirty="0" smtClean="0"/>
                        <a:t>. команды и управленцы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Основные формы научно-методического сопровождения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93349"/>
              </p:ext>
            </p:extLst>
          </p:nvPr>
        </p:nvGraphicFramePr>
        <p:xfrm>
          <a:off x="457200" y="1600200"/>
          <a:ext cx="8229600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Ключевые процессы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научно-методического сопровождения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 . которые организуют процессы, реализуют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Субъекты, в отношении которых осуществляется науч.-метод. </a:t>
                      </a:r>
                      <a:r>
                        <a:rPr lang="ru-RU" sz="1600" dirty="0" err="1" smtClean="0"/>
                        <a:t>сопровждение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lang="ru-RU" baseline="0" dirty="0" smtClean="0"/>
                        <a:t> Развитие профессионального мастерства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квалификации и </a:t>
                      </a:r>
                      <a:r>
                        <a:rPr lang="ru-RU" dirty="0" err="1" smtClean="0"/>
                        <a:t>посткурсовое</a:t>
                      </a:r>
                      <a:r>
                        <a:rPr lang="ru-RU" dirty="0" smtClean="0"/>
                        <a:t> сопровождение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ККИПК, ЦНПППМ, </a:t>
                      </a:r>
                      <a:r>
                        <a:rPr lang="ru-RU" dirty="0" err="1" smtClean="0"/>
                        <a:t>педколледж</a:t>
                      </a:r>
                      <a:r>
                        <a:rPr lang="ru-RU" dirty="0" smtClean="0"/>
                        <a:t>, пединститут, ММС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 </a:t>
                      </a:r>
                      <a:r>
                        <a:rPr lang="ru-RU" dirty="0" err="1" smtClean="0"/>
                        <a:t>управл.команды</a:t>
                      </a:r>
                      <a:r>
                        <a:rPr lang="ru-RU" dirty="0" smtClean="0"/>
                        <a:t>, методисты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Сетевые программы ПК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ККИПК ММС, базовые площадки,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 и управленцы. Команды ОО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Образовательные семинары, </a:t>
                      </a:r>
                      <a:r>
                        <a:rPr lang="ru-RU" dirty="0" err="1" smtClean="0"/>
                        <a:t>вебинары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ККИПК, ЦНППМ, ГМО, ММК, МК, ПМ ГБП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 и управленцы. Команды ОО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опытом: форумы, </a:t>
                      </a:r>
                      <a:r>
                        <a:rPr lang="ru-RU" dirty="0" err="1" smtClean="0"/>
                        <a:t>семинары,метод.марафоны</a:t>
                      </a:r>
                      <a:r>
                        <a:rPr lang="ru-RU" dirty="0" smtClean="0"/>
                        <a:t>, конференции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ММС, ККИПК,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 и управленцы. Команды ОО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Наставничество.</a:t>
                      </a:r>
                      <a:r>
                        <a:rPr lang="ru-RU" baseline="0" dirty="0" smtClean="0"/>
                        <a:t> Конкурсы. Игры . </a:t>
                      </a:r>
                      <a:r>
                        <a:rPr lang="ru-RU" baseline="0" dirty="0" err="1" smtClean="0"/>
                        <a:t>Интенсивы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ИПК, ассоциация МП, ММС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 и управленцы. Команды ОО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7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научно-методического сопровождения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846409"/>
              </p:ext>
            </p:extLst>
          </p:nvPr>
        </p:nvGraphicFramePr>
        <p:xfrm>
          <a:off x="457200" y="1600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Ключевые процессы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научно-методического сопровождения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 . которые организуют процессы, реализуют формы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Субъекты, в отношении которых осуществляется науч.-метод. сопровождение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3.Персонализация и индивидуализация поддержки профессионального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Разработка, корректировка ресурсных карт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ККИПК , ЦНППМ,ММС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Педагоги. Управленческие работники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ИОМ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ККИПК , ЦНППМ,ММС</a:t>
                      </a:r>
                    </a:p>
                    <a:p>
                      <a:r>
                        <a:rPr lang="ru-RU" dirty="0" smtClean="0"/>
                        <a:t>Методисты ММС, </a:t>
                      </a:r>
                      <a:r>
                        <a:rPr lang="ru-RU" dirty="0" err="1" smtClean="0"/>
                        <a:t>зам.директора</a:t>
                      </a:r>
                      <a:r>
                        <a:rPr lang="ru-RU" dirty="0" smtClean="0"/>
                        <a:t> 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Педагоги. Управленческие работники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9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/>
              <a:t>Развитие профессионального мастерства педагога как условие достижения качества образования учащихся школ города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0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Ресурсы ММС </a:t>
            </a:r>
            <a:r>
              <a:rPr lang="ru-RU" sz="3100" dirty="0" smtClean="0"/>
              <a:t>– инновационная деятельность, наставничество, сетевое взаимодействие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Городские педагогические мастерские </a:t>
            </a:r>
          </a:p>
          <a:p>
            <a:pPr marL="0" indent="0">
              <a:buNone/>
            </a:pPr>
            <a:r>
              <a:rPr lang="ru-RU" dirty="0"/>
              <a:t>Методы и приемы работы в инклюзивном образовании в </a:t>
            </a:r>
            <a:r>
              <a:rPr lang="ru-RU" dirty="0" smtClean="0"/>
              <a:t>начальной школе (Мальцева С.Н., СОШ№2»)</a:t>
            </a:r>
          </a:p>
          <a:p>
            <a:pPr marL="0" indent="0">
              <a:buNone/>
            </a:pPr>
            <a:r>
              <a:rPr lang="ru-RU" dirty="0"/>
              <a:t>Ментальные ассоциативные карты в работе педагога основной </a:t>
            </a:r>
            <a:r>
              <a:rPr lang="ru-RU" dirty="0" smtClean="0"/>
              <a:t>школы (</a:t>
            </a:r>
            <a:r>
              <a:rPr lang="ru-RU" dirty="0" err="1" smtClean="0"/>
              <a:t>Кудря</a:t>
            </a:r>
            <a:r>
              <a:rPr lang="ru-RU" dirty="0" smtClean="0"/>
              <a:t> Е.Е, СОШ№2»)</a:t>
            </a:r>
          </a:p>
          <a:p>
            <a:pPr marL="0" indent="0">
              <a:buNone/>
            </a:pPr>
            <a:r>
              <a:rPr lang="ru-RU" b="1" dirty="0"/>
              <a:t>#</a:t>
            </a:r>
            <a:r>
              <a:rPr lang="ru-RU" dirty="0" err="1" smtClean="0"/>
              <a:t>ПроВоспитание</a:t>
            </a:r>
            <a:r>
              <a:rPr lang="ru-RU" dirty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 ( Хасанова С.М., Зайцева Н.Ю., ООШ№5»)</a:t>
            </a:r>
          </a:p>
          <a:p>
            <a:pPr marL="0" indent="0">
              <a:buNone/>
            </a:pPr>
            <a:r>
              <a:rPr lang="ru-RU" dirty="0"/>
              <a:t>Литературная гостиная как метод эстетического </a:t>
            </a:r>
            <a:r>
              <a:rPr lang="ru-RU" dirty="0" smtClean="0"/>
              <a:t>воспитания (МБОУ «Гимназия», </a:t>
            </a:r>
            <a:r>
              <a:rPr lang="ru-RU" dirty="0" err="1" smtClean="0"/>
              <a:t>Чуфистова</a:t>
            </a:r>
            <a:r>
              <a:rPr lang="ru-RU" dirty="0" smtClean="0"/>
              <a:t> О.Н., Игнатова О.М.)</a:t>
            </a:r>
          </a:p>
          <a:p>
            <a:pPr marL="0" indent="0">
              <a:buNone/>
            </a:pPr>
            <a:r>
              <a:rPr lang="ru-RU" dirty="0" err="1" smtClean="0"/>
              <a:t>Лайфхаки</a:t>
            </a:r>
            <a:r>
              <a:rPr lang="ru-RU" dirty="0" smtClean="0"/>
              <a:t> </a:t>
            </a:r>
            <a:r>
              <a:rPr lang="ru-RU" dirty="0"/>
              <a:t>современного </a:t>
            </a:r>
            <a:r>
              <a:rPr lang="ru-RU" dirty="0" smtClean="0"/>
              <a:t>урока «СОШ№1» (Широких Т.А., Вольхина А.Н., СОШ»1»</a:t>
            </a:r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11" name="Объект 5"/>
          <p:cNvSpPr txBox="1">
            <a:spLocks/>
          </p:cNvSpPr>
          <p:nvPr/>
        </p:nvSpPr>
        <p:spPr>
          <a:xfrm>
            <a:off x="4648200" y="1676400"/>
            <a:ext cx="4038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7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4"/>
          <p:cNvSpPr txBox="1">
            <a:spLocks/>
          </p:cNvSpPr>
          <p:nvPr/>
        </p:nvSpPr>
        <p:spPr>
          <a:xfrm>
            <a:off x="457200" y="1268760"/>
            <a:ext cx="4038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Методические кластеры: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/>
              <a:t>Формирование креативного мышления: практика применения на уроках(Ягудина В.В., СОШ№2)</a:t>
            </a:r>
          </a:p>
          <a:p>
            <a:pPr marL="0" indent="0">
              <a:buNone/>
            </a:pPr>
            <a:r>
              <a:rPr lang="ru-RU" sz="1600" dirty="0"/>
              <a:t>Формирование духовно-нравственных ценностей, чувства патриотизма и принадлежности к Российскому казачеству на примере организации казачьего класса</a:t>
            </a:r>
            <a:r>
              <a:rPr lang="ru-RU" sz="1600" dirty="0" smtClean="0"/>
              <a:t>. (СОШ№6, Жданова Е.Е.)</a:t>
            </a:r>
          </a:p>
          <a:p>
            <a:pPr marL="0" indent="0">
              <a:buNone/>
            </a:pPr>
            <a:r>
              <a:rPr lang="ru-RU" sz="1600" dirty="0"/>
              <a:t>Школьный музей как </a:t>
            </a:r>
            <a:r>
              <a:rPr lang="ru-RU" sz="1600" dirty="0" smtClean="0"/>
              <a:t>ресурс формирования </a:t>
            </a:r>
            <a:r>
              <a:rPr lang="ru-RU" sz="1600" dirty="0"/>
              <a:t>проектной </a:t>
            </a:r>
            <a:r>
              <a:rPr lang="ru-RU" sz="1600" dirty="0" smtClean="0"/>
              <a:t>компетенции (</a:t>
            </a:r>
            <a:r>
              <a:rPr lang="ru-RU" sz="1600" dirty="0" err="1" smtClean="0"/>
              <a:t>Давлетгареева</a:t>
            </a:r>
            <a:r>
              <a:rPr lang="ru-RU" sz="1600" dirty="0" smtClean="0"/>
              <a:t> Е.И., Тимушева Е.В., СОШ№9)</a:t>
            </a:r>
            <a:endParaRPr lang="ru-RU" sz="1600" dirty="0"/>
          </a:p>
        </p:txBody>
      </p:sp>
      <p:sp>
        <p:nvSpPr>
          <p:cNvPr id="5" name="Объект 5"/>
          <p:cNvSpPr>
            <a:spLocks noGrp="1"/>
          </p:cNvSpPr>
          <p:nvPr>
            <p:ph idx="1"/>
          </p:nvPr>
        </p:nvSpPr>
        <p:spPr>
          <a:xfrm>
            <a:off x="4932040" y="1434479"/>
            <a:ext cx="368275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    Муниципальные </a:t>
            </a:r>
            <a:r>
              <a:rPr lang="ru-RU" b="1" dirty="0" err="1" smtClean="0"/>
              <a:t>метапредметные</a:t>
            </a:r>
            <a:r>
              <a:rPr lang="ru-RU" b="1" dirty="0" smtClean="0"/>
              <a:t> кафедры:</a:t>
            </a:r>
          </a:p>
          <a:p>
            <a:pPr marL="0" indent="0">
              <a:buNone/>
            </a:pPr>
            <a:r>
              <a:rPr lang="ru-RU" sz="2100" dirty="0" smtClean="0"/>
              <a:t>Адаптация, социализация и интеграция детей-</a:t>
            </a:r>
            <a:r>
              <a:rPr lang="ru-RU" sz="2100" dirty="0" err="1" smtClean="0"/>
              <a:t>инофонов</a:t>
            </a:r>
            <a:r>
              <a:rPr lang="ru-RU" sz="2100" dirty="0" smtClean="0"/>
              <a:t> (СОШ№4, </a:t>
            </a:r>
            <a:r>
              <a:rPr lang="ru-RU" sz="2100" dirty="0" err="1" smtClean="0"/>
              <a:t>Оленицкая</a:t>
            </a:r>
            <a:r>
              <a:rPr lang="ru-RU" sz="2100" dirty="0" smtClean="0"/>
              <a:t> М.Т.)</a:t>
            </a:r>
          </a:p>
          <a:p>
            <a:pPr marL="0" indent="0">
              <a:buNone/>
            </a:pPr>
            <a:r>
              <a:rPr lang="ru-RU" sz="2100" dirty="0" smtClean="0"/>
              <a:t>Формирование функциональной грамотности у школьников (МБОУ «Лицей», Петрушко С.А., </a:t>
            </a:r>
            <a:r>
              <a:rPr lang="ru-RU" sz="2100" dirty="0" err="1" smtClean="0"/>
              <a:t>Ганеева</a:t>
            </a:r>
            <a:r>
              <a:rPr lang="ru-RU" sz="2100" dirty="0" smtClean="0"/>
              <a:t> Е.Н.)</a:t>
            </a:r>
          </a:p>
          <a:p>
            <a:pPr marL="0" indent="0">
              <a:buNone/>
            </a:pPr>
            <a:r>
              <a:rPr lang="ru-RU" sz="2100" b="1" dirty="0" smtClean="0"/>
              <a:t>Городские методические объединения  -23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6629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988375" y="4103350"/>
            <a:ext cx="2354394" cy="1253619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35844" y="2612138"/>
            <a:ext cx="2310879" cy="1346312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35844" y="1225079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27415" y="1461455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69377" y="1565246"/>
            <a:ext cx="3581400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ru-RU" sz="1600" dirty="0"/>
              <a:t>выявление </a:t>
            </a:r>
            <a:r>
              <a:rPr lang="ru-RU" sz="1600" dirty="0" err="1"/>
              <a:t>профдефицитов</a:t>
            </a:r>
            <a:r>
              <a:rPr lang="ru-RU" sz="1600" dirty="0"/>
              <a:t>;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5413375"/>
            <a:ext cx="21288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solidFill>
                  <a:srgbClr val="FFFFFF"/>
                </a:solidFill>
              </a:rPr>
              <a:t>Заголовок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98838" y="2818613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895725" y="2885574"/>
            <a:ext cx="36020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 </a:t>
            </a:r>
            <a:r>
              <a:rPr lang="ru-RU" sz="1600" dirty="0"/>
              <a:t>совершенствование методических, предметных, </a:t>
            </a:r>
            <a:r>
              <a:rPr lang="ru-RU" sz="1600" dirty="0" err="1"/>
              <a:t>метапредметных</a:t>
            </a:r>
            <a:r>
              <a:rPr lang="ru-RU" sz="1600" dirty="0"/>
              <a:t> компетенций;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71849" y="4281744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99707" y="1810065"/>
            <a:ext cx="35067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dirty="0"/>
              <a:t>вовлечение в экспертную деятельность</a:t>
            </a:r>
            <a:r>
              <a:rPr lang="ru-RU" sz="1600" dirty="0" smtClean="0"/>
              <a:t>;</a:t>
            </a:r>
            <a:endParaRPr lang="ru-RU" sz="1600" dirty="0"/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98838" y="1733463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03964" y="3104263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274234" y="4604525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1035844" y="5447047"/>
            <a:ext cx="2283044" cy="901686"/>
            <a:chOff x="471" y="272"/>
            <a:chExt cx="1161" cy="1539"/>
          </a:xfrm>
        </p:grpSpPr>
        <p:sp>
          <p:nvSpPr>
            <p:cNvPr id="26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" name="AutoShape 19"/>
          <p:cNvSpPr>
            <a:spLocks noChangeArrowheads="1"/>
          </p:cNvSpPr>
          <p:nvPr/>
        </p:nvSpPr>
        <p:spPr bwMode="gray">
          <a:xfrm>
            <a:off x="3371849" y="5447047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AutoShape 23"/>
          <p:cNvSpPr>
            <a:spLocks noChangeArrowheads="1"/>
          </p:cNvSpPr>
          <p:nvPr/>
        </p:nvSpPr>
        <p:spPr bwMode="gray">
          <a:xfrm>
            <a:off x="3358212" y="5687842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gray">
          <a:xfrm>
            <a:off x="3837364" y="5576294"/>
            <a:ext cx="3506787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/>
              <a:t>помощь ШНОР;</a:t>
            </a:r>
          </a:p>
          <a:p>
            <a:r>
              <a:rPr lang="ru-RU" sz="1600"/>
              <a:t>развитие кадрового потенциала</a:t>
            </a:r>
            <a:endParaRPr lang="ru-RU" sz="1600" dirty="0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gray">
          <a:xfrm>
            <a:off x="3761814" y="4479925"/>
            <a:ext cx="350678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dirty="0"/>
              <a:t>поддержка МП;</a:t>
            </a:r>
          </a:p>
          <a:p>
            <a:r>
              <a:rPr lang="ru-RU" sz="1600" dirty="0"/>
              <a:t>формирование ГМА;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8336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3379" y="1412776"/>
            <a:ext cx="7772400" cy="2838177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Городской методический совет </a:t>
            </a:r>
            <a:r>
              <a:rPr lang="ru-RU" sz="4000" b="1" smtClean="0"/>
              <a:t>«</a:t>
            </a:r>
            <a:r>
              <a:rPr lang="ru-RU" sz="4000" b="1" smtClean="0"/>
              <a:t>Научно-методическое  </a:t>
            </a:r>
            <a:r>
              <a:rPr lang="ru-RU" sz="4000" b="1" dirty="0" smtClean="0"/>
              <a:t>сопровождение педагогических работников как основа достижения качественных образовательных результатов»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9179" y="465313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г. </a:t>
            </a:r>
            <a:r>
              <a:rPr lang="ru-RU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Лесосибирск</a:t>
            </a:r>
            <a:endParaRPr lang="ru-RU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02.10.2023</a:t>
            </a:r>
            <a:endParaRPr lang="ru-RU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5011" y="6550223"/>
            <a:ext cx="2537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dirty="0">
                <a:hlinkClick r:id="rId2"/>
              </a:rPr>
              <a:t>http://presentation-creation.ru</a:t>
            </a:r>
            <a:r>
              <a:rPr lang="en-US" sz="1400" dirty="0" smtClean="0">
                <a:hlinkClick r:id="rId2"/>
              </a:rPr>
              <a:t>/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5433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ОСНОВНЫЕ  </a:t>
            </a:r>
            <a:r>
              <a:rPr lang="ru-RU" sz="2400" b="1" dirty="0"/>
              <a:t>ОРИЕНТИРЫ </a:t>
            </a:r>
            <a:r>
              <a:rPr lang="ru-RU" sz="2400" b="1" dirty="0" smtClean="0"/>
              <a:t>МЕТОДИЧЕСКОГО СОПРОВОЖДЕНИЯ педагогов   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Концепция </a:t>
            </a:r>
            <a:r>
              <a:rPr lang="ru-RU" dirty="0"/>
              <a:t>создания </a:t>
            </a:r>
            <a:r>
              <a:rPr lang="ru-RU" dirty="0" smtClean="0"/>
              <a:t> единой </a:t>
            </a:r>
            <a:r>
              <a:rPr lang="ru-RU" dirty="0"/>
              <a:t>федеральной системы </a:t>
            </a:r>
            <a:r>
              <a:rPr lang="ru-RU" dirty="0" smtClean="0"/>
              <a:t> научно-методического </a:t>
            </a:r>
            <a:r>
              <a:rPr lang="ru-RU" dirty="0"/>
              <a:t>сопровождения </a:t>
            </a:r>
            <a:r>
              <a:rPr lang="ru-RU" dirty="0" smtClean="0"/>
              <a:t> педагогических </a:t>
            </a:r>
            <a:r>
              <a:rPr lang="ru-RU" dirty="0"/>
              <a:t>работников и управленческих </a:t>
            </a:r>
            <a:r>
              <a:rPr lang="ru-RU" dirty="0" smtClean="0"/>
              <a:t>кадров.(Министерство просвещения  от 16.12.22 г.)</a:t>
            </a:r>
          </a:p>
          <a:p>
            <a:r>
              <a:rPr lang="ru-RU" dirty="0" smtClean="0"/>
              <a:t> Региональная система научно-методического сопровождения педагогических работников  и управленческих кадров. Положение о региональной </a:t>
            </a:r>
            <a:r>
              <a:rPr lang="ru-RU" dirty="0"/>
              <a:t>системе научно-методического сопровождения педагогических работников  и управленческих </a:t>
            </a:r>
            <a:r>
              <a:rPr lang="ru-RU" dirty="0" smtClean="0"/>
              <a:t>кадров. (принято УМО общего образования </a:t>
            </a:r>
            <a:r>
              <a:rPr lang="ru-RU" dirty="0" err="1" smtClean="0"/>
              <a:t>мин.образования</a:t>
            </a:r>
            <a:r>
              <a:rPr lang="ru-RU" smtClean="0"/>
              <a:t>  </a:t>
            </a:r>
            <a:r>
              <a:rPr lang="ru-RU" dirty="0" err="1" smtClean="0"/>
              <a:t>Кр.края</a:t>
            </a:r>
            <a:r>
              <a:rPr lang="ru-RU" dirty="0" smtClean="0"/>
              <a:t> 09.11.22 г.)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8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ГМС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 Установка </a:t>
            </a:r>
            <a:r>
              <a:rPr lang="ru-RU" dirty="0"/>
              <a:t>на работу (Н.Л. Краевская, начальник отдела образования администрации </a:t>
            </a:r>
            <a:r>
              <a:rPr lang="ru-RU" dirty="0" err="1"/>
              <a:t>г.Лесосибирска</a:t>
            </a:r>
            <a:r>
              <a:rPr lang="ru-RU" dirty="0"/>
              <a:t>)</a:t>
            </a:r>
          </a:p>
          <a:p>
            <a:pPr marL="0" indent="0">
              <a:buNone/>
            </a:pPr>
            <a:r>
              <a:rPr lang="ru-RU" dirty="0" smtClean="0"/>
              <a:t>2. Краткий </a:t>
            </a:r>
            <a:r>
              <a:rPr lang="ru-RU" dirty="0"/>
              <a:t>анализ деятельности  муниципальной системы образования по основным индикаторам эффективности:</a:t>
            </a:r>
          </a:p>
          <a:p>
            <a:pPr marL="0" indent="0">
              <a:buNone/>
            </a:pPr>
            <a:r>
              <a:rPr lang="ru-RU" dirty="0"/>
              <a:t>2.1. Некоторые итоги образовательных результатов и  оценки качества образовательной деятельности за 2022-2023 учебный год (</a:t>
            </a:r>
            <a:r>
              <a:rPr lang="ru-RU" dirty="0" err="1"/>
              <a:t>Сенюта</a:t>
            </a:r>
            <a:r>
              <a:rPr lang="ru-RU" dirty="0"/>
              <a:t> Л.А., главный  специалист отдела образования)</a:t>
            </a:r>
          </a:p>
          <a:p>
            <a:pPr marL="0" indent="0">
              <a:buNone/>
            </a:pPr>
            <a:r>
              <a:rPr lang="ru-RU" dirty="0" smtClean="0"/>
              <a:t>3. Деятельность </a:t>
            </a:r>
            <a:r>
              <a:rPr lang="ru-RU" dirty="0"/>
              <a:t>ММС по реализации задачи  методического обеспечения качественной организации образовательного процесса. (Сидорова Е.Н., заместитель директора МИМЦ).</a:t>
            </a:r>
          </a:p>
          <a:p>
            <a:pPr marL="0" indent="0">
              <a:buNone/>
            </a:pPr>
            <a:r>
              <a:rPr lang="ru-RU" dirty="0" smtClean="0"/>
              <a:t>4.Организация </a:t>
            </a:r>
            <a:r>
              <a:rPr lang="ru-RU" dirty="0"/>
              <a:t>методической работы по повышению квалификации педагогов и деятельности профессиональных сообществ (</a:t>
            </a:r>
            <a:r>
              <a:rPr lang="ru-RU" dirty="0" err="1"/>
              <a:t>Корчевская</a:t>
            </a:r>
            <a:r>
              <a:rPr lang="ru-RU" dirty="0"/>
              <a:t> И.П., старший методист МИМЦ).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6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Деятельность ММС по реализации задачи методического обеспечения качественной организации образовательного процесса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Основные формы </a:t>
            </a:r>
            <a:r>
              <a:rPr lang="ru-RU" sz="2800" dirty="0"/>
              <a:t>научно-методического </a:t>
            </a:r>
            <a:r>
              <a:rPr lang="ru-RU" sz="2800" dirty="0" smtClean="0"/>
              <a:t>сопровождения  ОО </a:t>
            </a:r>
            <a:r>
              <a:rPr lang="ru-RU" sz="2800" dirty="0"/>
              <a:t>и педагогов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Ресурсы повышения педагогического мастерства.</a:t>
            </a:r>
          </a:p>
          <a:p>
            <a:pPr marL="0" indent="0">
              <a:buNone/>
            </a:pPr>
            <a:r>
              <a:rPr lang="ru-RU" sz="2800" dirty="0" smtClean="0"/>
              <a:t>Профессиональное становление молодых педагогов. </a:t>
            </a:r>
          </a:p>
          <a:p>
            <a:pPr marL="0" indent="0">
              <a:buNone/>
            </a:pPr>
            <a:r>
              <a:rPr lang="ru-RU" sz="2800" dirty="0" smtClean="0"/>
              <a:t>Управленческие решения для эффективного решения методических задач.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516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педагогических работников муниципалитета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Всего педагогов -500</a:t>
            </a:r>
          </a:p>
          <a:p>
            <a:pPr marL="0" indent="0">
              <a:buNone/>
            </a:pPr>
            <a:r>
              <a:rPr lang="ru-RU" dirty="0" smtClean="0"/>
              <a:t>Из них : до 35 лет-174, </a:t>
            </a:r>
          </a:p>
          <a:p>
            <a:pPr marL="0" indent="0">
              <a:buNone/>
            </a:pPr>
            <a:r>
              <a:rPr lang="ru-RU" dirty="0" smtClean="0"/>
              <a:t>до 3 лет-41</a:t>
            </a:r>
          </a:p>
          <a:p>
            <a:pPr marL="0" indent="0">
              <a:buNone/>
            </a:pPr>
            <a:r>
              <a:rPr lang="ru-RU" dirty="0" smtClean="0"/>
              <a:t>Имеют высшую </a:t>
            </a:r>
            <a:r>
              <a:rPr lang="ru-RU" dirty="0" err="1" smtClean="0"/>
              <a:t>квалифик.категорию</a:t>
            </a:r>
            <a:r>
              <a:rPr lang="ru-RU" dirty="0" smtClean="0"/>
              <a:t> -187, первую-96</a:t>
            </a:r>
          </a:p>
          <a:p>
            <a:pPr marL="0" indent="0">
              <a:buNone/>
            </a:pPr>
            <a:r>
              <a:rPr lang="ru-RU" dirty="0" smtClean="0"/>
              <a:t>Специалистов-69</a:t>
            </a:r>
          </a:p>
          <a:p>
            <a:pPr marL="0" indent="0">
              <a:buNone/>
            </a:pPr>
            <a:r>
              <a:rPr lang="ru-RU" dirty="0" smtClean="0"/>
              <a:t>Из них имеют высшую </a:t>
            </a:r>
            <a:r>
              <a:rPr lang="ru-RU" dirty="0" err="1" smtClean="0"/>
              <a:t>квалифик</a:t>
            </a:r>
            <a:r>
              <a:rPr lang="ru-RU" dirty="0" smtClean="0"/>
              <a:t>. категорию-16, первую -15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9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ight_shadow_m"/>
          <p:cNvPicPr>
            <a:picLocks noChangeAspect="1" noChangeArrowheads="1"/>
          </p:cNvPicPr>
          <p:nvPr/>
        </p:nvPicPr>
        <p:blipFill>
          <a:blip r:embed="rId2" cstate="print">
            <a:lum bright="-48000" contrast="-24000"/>
          </a:blip>
          <a:srcRect/>
          <a:stretch>
            <a:fillRect/>
          </a:stretch>
        </p:blipFill>
        <p:spPr bwMode="auto">
          <a:xfrm rot="18481136">
            <a:off x="1345407" y="3628231"/>
            <a:ext cx="3255962" cy="441325"/>
          </a:xfrm>
          <a:prstGeom prst="rect">
            <a:avLst/>
          </a:prstGeom>
          <a:noFill/>
        </p:spPr>
      </p:pic>
      <p:sp>
        <p:nvSpPr>
          <p:cNvPr id="4" name="Freeform 4"/>
          <p:cNvSpPr>
            <a:spLocks/>
          </p:cNvSpPr>
          <p:nvPr/>
        </p:nvSpPr>
        <p:spPr bwMode="gray">
          <a:xfrm>
            <a:off x="1887538" y="2859088"/>
            <a:ext cx="2097087" cy="2016125"/>
          </a:xfrm>
          <a:custGeom>
            <a:avLst/>
            <a:gdLst/>
            <a:ahLst/>
            <a:cxnLst>
              <a:cxn ang="0">
                <a:pos x="763" y="102"/>
              </a:cxn>
              <a:cxn ang="0">
                <a:pos x="1209" y="244"/>
              </a:cxn>
              <a:cxn ang="0">
                <a:pos x="1325" y="314"/>
              </a:cxn>
              <a:cxn ang="0">
                <a:pos x="843" y="267"/>
              </a:cxn>
              <a:cxn ang="0">
                <a:pos x="305" y="1479"/>
              </a:cxn>
              <a:cxn ang="0">
                <a:pos x="0" y="1303"/>
              </a:cxn>
              <a:cxn ang="0">
                <a:pos x="763" y="102"/>
              </a:cxn>
            </a:cxnLst>
            <a:rect l="0" t="0" r="r" b="b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Freeform 5"/>
          <p:cNvSpPr>
            <a:spLocks/>
          </p:cNvSpPr>
          <p:nvPr/>
        </p:nvSpPr>
        <p:spPr bwMode="gray">
          <a:xfrm flipH="1">
            <a:off x="4979988" y="2905125"/>
            <a:ext cx="2097087" cy="2016125"/>
          </a:xfrm>
          <a:custGeom>
            <a:avLst/>
            <a:gdLst/>
            <a:ahLst/>
            <a:cxnLst>
              <a:cxn ang="0">
                <a:pos x="763" y="102"/>
              </a:cxn>
              <a:cxn ang="0">
                <a:pos x="1209" y="244"/>
              </a:cxn>
              <a:cxn ang="0">
                <a:pos x="1325" y="314"/>
              </a:cxn>
              <a:cxn ang="0">
                <a:pos x="843" y="267"/>
              </a:cxn>
              <a:cxn ang="0">
                <a:pos x="305" y="1479"/>
              </a:cxn>
              <a:cxn ang="0">
                <a:pos x="0" y="1303"/>
              </a:cxn>
              <a:cxn ang="0">
                <a:pos x="763" y="102"/>
              </a:cxn>
            </a:cxnLst>
            <a:rect l="0" t="0" r="r" b="b"/>
            <a:pathLst>
              <a:path w="1335" h="1479">
                <a:moveTo>
                  <a:pt x="763" y="102"/>
                </a:moveTo>
                <a:cubicBezTo>
                  <a:pt x="920" y="0"/>
                  <a:pt x="1137" y="178"/>
                  <a:pt x="1209" y="244"/>
                </a:cubicBezTo>
                <a:cubicBezTo>
                  <a:pt x="1281" y="310"/>
                  <a:pt x="1335" y="312"/>
                  <a:pt x="1325" y="314"/>
                </a:cubicBezTo>
                <a:cubicBezTo>
                  <a:pt x="1262" y="339"/>
                  <a:pt x="1010" y="74"/>
                  <a:pt x="843" y="267"/>
                </a:cubicBezTo>
                <a:cubicBezTo>
                  <a:pt x="554" y="534"/>
                  <a:pt x="389" y="1337"/>
                  <a:pt x="305" y="1479"/>
                </a:cubicBezTo>
                <a:lnTo>
                  <a:pt x="0" y="1303"/>
                </a:lnTo>
                <a:cubicBezTo>
                  <a:pt x="76" y="1074"/>
                  <a:pt x="398" y="270"/>
                  <a:pt x="763" y="102"/>
                </a:cubicBezTo>
                <a:close/>
              </a:path>
            </a:pathLst>
          </a:cu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shade val="0"/>
                  <a:invGamma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4202113" y="2854325"/>
            <a:ext cx="625475" cy="2103438"/>
            <a:chOff x="2687" y="1542"/>
            <a:chExt cx="398" cy="1542"/>
          </a:xfrm>
        </p:grpSpPr>
        <p:sp>
          <p:nvSpPr>
            <p:cNvPr id="7" name="Freeform 7"/>
            <p:cNvSpPr>
              <a:spLocks/>
            </p:cNvSpPr>
            <p:nvPr/>
          </p:nvSpPr>
          <p:spPr bwMode="gray">
            <a:xfrm>
              <a:off x="2687" y="1542"/>
              <a:ext cx="398" cy="1542"/>
            </a:xfrm>
            <a:custGeom>
              <a:avLst/>
              <a:gdLst/>
              <a:ahLst/>
              <a:cxnLst>
                <a:cxn ang="0">
                  <a:pos x="229" y="318"/>
                </a:cxn>
                <a:cxn ang="0">
                  <a:pos x="80" y="240"/>
                </a:cxn>
                <a:cxn ang="0">
                  <a:pos x="10" y="1542"/>
                </a:cxn>
                <a:cxn ang="0">
                  <a:pos x="362" y="1525"/>
                </a:cxn>
                <a:cxn ang="0">
                  <a:pos x="229" y="318"/>
                </a:cxn>
              </a:cxnLst>
              <a:rect l="0" t="0" r="r" b="b"/>
              <a:pathLst>
                <a:path w="398" h="1542">
                  <a:moveTo>
                    <a:pt x="229" y="318"/>
                  </a:moveTo>
                  <a:cubicBezTo>
                    <a:pt x="169" y="114"/>
                    <a:pt x="110" y="0"/>
                    <a:pt x="80" y="240"/>
                  </a:cubicBezTo>
                  <a:cubicBezTo>
                    <a:pt x="50" y="480"/>
                    <a:pt x="0" y="1379"/>
                    <a:pt x="10" y="1542"/>
                  </a:cubicBezTo>
                  <a:lnTo>
                    <a:pt x="362" y="1525"/>
                  </a:lnTo>
                  <a:cubicBezTo>
                    <a:pt x="398" y="1321"/>
                    <a:pt x="289" y="522"/>
                    <a:pt x="229" y="318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shade val="0"/>
                    <a:invGamma/>
                  </a:srgb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2811" y="1889"/>
              <a:ext cx="34" cy="562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34" y="241"/>
                </a:cxn>
                <a:cxn ang="0">
                  <a:pos x="19" y="562"/>
                </a:cxn>
                <a:cxn ang="0">
                  <a:pos x="2" y="233"/>
                </a:cxn>
                <a:cxn ang="0">
                  <a:pos x="9" y="1"/>
                </a:cxn>
              </a:cxnLst>
              <a:rect l="0" t="0" r="r" b="b"/>
              <a:pathLst>
                <a:path w="34" h="562">
                  <a:moveTo>
                    <a:pt x="9" y="1"/>
                  </a:moveTo>
                  <a:cubicBezTo>
                    <a:pt x="14" y="2"/>
                    <a:pt x="32" y="148"/>
                    <a:pt x="34" y="241"/>
                  </a:cubicBezTo>
                  <a:cubicBezTo>
                    <a:pt x="29" y="338"/>
                    <a:pt x="14" y="562"/>
                    <a:pt x="19" y="562"/>
                  </a:cubicBezTo>
                  <a:cubicBezTo>
                    <a:pt x="13" y="561"/>
                    <a:pt x="4" y="326"/>
                    <a:pt x="2" y="233"/>
                  </a:cubicBezTo>
                  <a:cubicBezTo>
                    <a:pt x="0" y="140"/>
                    <a:pt x="4" y="0"/>
                    <a:pt x="9" y="1"/>
                  </a:cubicBezTo>
                  <a:close/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chemeClr val="tx1"/>
                </a:gs>
                <a:gs pos="100000">
                  <a:srgbClr val="B2B2B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" name="Freeform 9"/>
          <p:cNvSpPr>
            <a:spLocks/>
          </p:cNvSpPr>
          <p:nvPr/>
        </p:nvSpPr>
        <p:spPr bwMode="gray">
          <a:xfrm>
            <a:off x="2386013" y="3089275"/>
            <a:ext cx="587375" cy="741363"/>
          </a:xfrm>
          <a:custGeom>
            <a:avLst/>
            <a:gdLst/>
            <a:ahLst/>
            <a:cxnLst>
              <a:cxn ang="0">
                <a:pos x="154" y="241"/>
              </a:cxn>
              <a:cxn ang="0">
                <a:pos x="366" y="9"/>
              </a:cxn>
              <a:cxn ang="0">
                <a:pos x="165" y="293"/>
              </a:cxn>
              <a:cxn ang="0">
                <a:pos x="60" y="507"/>
              </a:cxn>
              <a:cxn ang="0">
                <a:pos x="0" y="543"/>
              </a:cxn>
              <a:cxn ang="0">
                <a:pos x="154" y="241"/>
              </a:cxn>
            </a:cxnLst>
            <a:rect l="0" t="0" r="r" b="b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chemeClr val="tx1">
                  <a:alpha val="70000"/>
                </a:scheme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Freeform 10"/>
          <p:cNvSpPr>
            <a:spLocks/>
          </p:cNvSpPr>
          <p:nvPr/>
        </p:nvSpPr>
        <p:spPr bwMode="gray">
          <a:xfrm flipH="1">
            <a:off x="5995988" y="3205163"/>
            <a:ext cx="530225" cy="560387"/>
          </a:xfrm>
          <a:custGeom>
            <a:avLst/>
            <a:gdLst/>
            <a:ahLst/>
            <a:cxnLst>
              <a:cxn ang="0">
                <a:pos x="154" y="241"/>
              </a:cxn>
              <a:cxn ang="0">
                <a:pos x="366" y="9"/>
              </a:cxn>
              <a:cxn ang="0">
                <a:pos x="165" y="293"/>
              </a:cxn>
              <a:cxn ang="0">
                <a:pos x="60" y="507"/>
              </a:cxn>
              <a:cxn ang="0">
                <a:pos x="0" y="543"/>
              </a:cxn>
              <a:cxn ang="0">
                <a:pos x="154" y="241"/>
              </a:cxn>
            </a:cxnLst>
            <a:rect l="0" t="0" r="r" b="b"/>
            <a:pathLst>
              <a:path w="368" h="543">
                <a:moveTo>
                  <a:pt x="154" y="241"/>
                </a:moveTo>
                <a:cubicBezTo>
                  <a:pt x="224" y="129"/>
                  <a:pt x="364" y="0"/>
                  <a:pt x="366" y="9"/>
                </a:cubicBezTo>
                <a:cubicBezTo>
                  <a:pt x="368" y="18"/>
                  <a:pt x="216" y="210"/>
                  <a:pt x="165" y="293"/>
                </a:cubicBezTo>
                <a:cubicBezTo>
                  <a:pt x="103" y="394"/>
                  <a:pt x="97" y="449"/>
                  <a:pt x="60" y="507"/>
                </a:cubicBezTo>
                <a:lnTo>
                  <a:pt x="0" y="543"/>
                </a:lnTo>
                <a:cubicBezTo>
                  <a:pt x="16" y="499"/>
                  <a:pt x="122" y="304"/>
                  <a:pt x="154" y="241"/>
                </a:cubicBezTo>
                <a:close/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gray">
          <a:xfrm>
            <a:off x="990600" y="4256088"/>
            <a:ext cx="1749425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gray">
          <a:xfrm>
            <a:off x="1065213" y="4335463"/>
            <a:ext cx="1595437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3" name="Picture 13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1122363" y="4392613"/>
            <a:ext cx="1492250" cy="1457325"/>
          </a:xfrm>
          <a:prstGeom prst="rect">
            <a:avLst/>
          </a:prstGeom>
          <a:noFill/>
        </p:spPr>
      </p:pic>
      <p:sp>
        <p:nvSpPr>
          <p:cNvPr id="14" name="Oval 14"/>
          <p:cNvSpPr>
            <a:spLocks noChangeArrowheads="1"/>
          </p:cNvSpPr>
          <p:nvPr/>
        </p:nvSpPr>
        <p:spPr bwMode="gray">
          <a:xfrm>
            <a:off x="1122363" y="4392613"/>
            <a:ext cx="1482725" cy="1460500"/>
          </a:xfrm>
          <a:prstGeom prst="ellipse">
            <a:avLst/>
          </a:prstGeom>
          <a:gradFill rotWithShape="1">
            <a:gsLst>
              <a:gs pos="0">
                <a:srgbClr val="FFFF99">
                  <a:gamma/>
                  <a:shade val="26275"/>
                  <a:invGamma/>
                  <a:alpha val="89999"/>
                </a:srgbClr>
              </a:gs>
              <a:gs pos="50000">
                <a:srgbClr val="FFFF99">
                  <a:alpha val="45000"/>
                </a:srgbClr>
              </a:gs>
              <a:gs pos="100000">
                <a:srgbClr val="FFFF99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Freeform 15"/>
          <p:cNvSpPr>
            <a:spLocks/>
          </p:cNvSpPr>
          <p:nvPr/>
        </p:nvSpPr>
        <p:spPr bwMode="gray">
          <a:xfrm>
            <a:off x="1274763" y="4421188"/>
            <a:ext cx="1165225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99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gray">
          <a:xfrm>
            <a:off x="6083300" y="4256088"/>
            <a:ext cx="1747838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gray">
          <a:xfrm>
            <a:off x="6156325" y="4335463"/>
            <a:ext cx="1597025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Picture 18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6215063" y="4392613"/>
            <a:ext cx="1490662" cy="1457325"/>
          </a:xfrm>
          <a:prstGeom prst="rect">
            <a:avLst/>
          </a:prstGeom>
          <a:noFill/>
        </p:spPr>
      </p:pic>
      <p:sp>
        <p:nvSpPr>
          <p:cNvPr id="19" name="Oval 19"/>
          <p:cNvSpPr>
            <a:spLocks noChangeArrowheads="1"/>
          </p:cNvSpPr>
          <p:nvPr/>
        </p:nvSpPr>
        <p:spPr bwMode="gray">
          <a:xfrm>
            <a:off x="6215063" y="4392613"/>
            <a:ext cx="1481137" cy="1460500"/>
          </a:xfrm>
          <a:prstGeom prst="ellipse">
            <a:avLst/>
          </a:prstGeom>
          <a:gradFill rotWithShape="1">
            <a:gsLst>
              <a:gs pos="0">
                <a:srgbClr val="CCCCFF">
                  <a:gamma/>
                  <a:shade val="26275"/>
                  <a:invGamma/>
                  <a:alpha val="89999"/>
                </a:srgbClr>
              </a:gs>
              <a:gs pos="50000">
                <a:srgbClr val="CCCCFF">
                  <a:alpha val="45000"/>
                </a:srgbClr>
              </a:gs>
              <a:gs pos="100000">
                <a:srgbClr val="CCCCFF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Freeform 20"/>
          <p:cNvSpPr>
            <a:spLocks/>
          </p:cNvSpPr>
          <p:nvPr/>
        </p:nvSpPr>
        <p:spPr bwMode="gray">
          <a:xfrm>
            <a:off x="6367463" y="4421188"/>
            <a:ext cx="1163637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CCCFF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1" name="Group 21"/>
          <p:cNvGrpSpPr>
            <a:grpSpLocks/>
          </p:cNvGrpSpPr>
          <p:nvPr/>
        </p:nvGrpSpPr>
        <p:grpSpPr bwMode="auto">
          <a:xfrm rot="-1297425" flipH="1" flipV="1">
            <a:off x="6327775" y="5532438"/>
            <a:ext cx="1293813" cy="309562"/>
            <a:chOff x="2532" y="1051"/>
            <a:chExt cx="893" cy="246"/>
          </a:xfrm>
        </p:grpSpPr>
        <p:grpSp>
          <p:nvGrpSpPr>
            <p:cNvPr id="22" name="Group 22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28" name="AutoShape 23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AutoShape 24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AutoShape 25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AutoShape 26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" name="Group 27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24" name="AutoShape 28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5" name="AutoShape 29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6" name="AutoShape 30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7" name="AutoShape 31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2" name="Oval 32"/>
          <p:cNvSpPr>
            <a:spLocks noChangeArrowheads="1"/>
          </p:cNvSpPr>
          <p:nvPr/>
        </p:nvSpPr>
        <p:spPr bwMode="gray">
          <a:xfrm>
            <a:off x="3611563" y="4256088"/>
            <a:ext cx="1747837" cy="1733550"/>
          </a:xfrm>
          <a:prstGeom prst="ellipse">
            <a:avLst/>
          </a:prstGeom>
          <a:gradFill rotWithShape="1">
            <a:gsLst>
              <a:gs pos="0">
                <a:srgbClr val="B2B2B2"/>
              </a:gs>
              <a:gs pos="100000">
                <a:srgbClr val="B2B2B2">
                  <a:gamma/>
                  <a:tint val="0"/>
                  <a:invGamma/>
                </a:srgbClr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" name="Oval 33"/>
          <p:cNvSpPr>
            <a:spLocks noChangeArrowheads="1"/>
          </p:cNvSpPr>
          <p:nvPr/>
        </p:nvSpPr>
        <p:spPr bwMode="gray">
          <a:xfrm>
            <a:off x="3684588" y="4335463"/>
            <a:ext cx="1597025" cy="15827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26667"/>
                  <a:invGamma/>
                </a:srgbClr>
              </a:gs>
              <a:gs pos="100000">
                <a:srgbClr val="DDDDDD"/>
              </a:gs>
            </a:gsLst>
            <a:lin ang="5400000" scaled="1"/>
          </a:gradFill>
          <a:ln w="1905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4" name="Picture 34" descr="circuler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gray">
          <a:xfrm>
            <a:off x="3743325" y="4392613"/>
            <a:ext cx="1490663" cy="1457325"/>
          </a:xfrm>
          <a:prstGeom prst="rect">
            <a:avLst/>
          </a:prstGeom>
          <a:noFill/>
        </p:spPr>
      </p:pic>
      <p:sp>
        <p:nvSpPr>
          <p:cNvPr id="35" name="Oval 35"/>
          <p:cNvSpPr>
            <a:spLocks noChangeArrowheads="1"/>
          </p:cNvSpPr>
          <p:nvPr/>
        </p:nvSpPr>
        <p:spPr bwMode="gray">
          <a:xfrm>
            <a:off x="3715741" y="4352798"/>
            <a:ext cx="1481138" cy="1460500"/>
          </a:xfrm>
          <a:prstGeom prst="ellipse">
            <a:avLst/>
          </a:prstGeom>
          <a:gradFill rotWithShape="1">
            <a:gsLst>
              <a:gs pos="0">
                <a:srgbClr val="99FFCC">
                  <a:gamma/>
                  <a:shade val="26275"/>
                  <a:invGamma/>
                  <a:alpha val="89999"/>
                </a:srgbClr>
              </a:gs>
              <a:gs pos="50000">
                <a:srgbClr val="99FFCC">
                  <a:alpha val="45000"/>
                </a:srgbClr>
              </a:gs>
              <a:gs pos="100000">
                <a:srgbClr val="99FFCC">
                  <a:gamma/>
                  <a:shade val="26275"/>
                  <a:invGamma/>
                  <a:alpha val="89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" name="Freeform 36"/>
          <p:cNvSpPr>
            <a:spLocks/>
          </p:cNvSpPr>
          <p:nvPr/>
        </p:nvSpPr>
        <p:spPr bwMode="gray">
          <a:xfrm>
            <a:off x="3895725" y="4421188"/>
            <a:ext cx="1163638" cy="508000"/>
          </a:xfrm>
          <a:custGeom>
            <a:avLst/>
            <a:gdLst/>
            <a:ahLst/>
            <a:cxnLst>
              <a:cxn ang="0">
                <a:pos x="1301" y="401"/>
              </a:cxn>
              <a:cxn ang="0">
                <a:pos x="1317" y="442"/>
              </a:cxn>
              <a:cxn ang="0">
                <a:pos x="1321" y="481"/>
              </a:cxn>
              <a:cxn ang="0">
                <a:pos x="1315" y="516"/>
              </a:cxn>
              <a:cxn ang="0">
                <a:pos x="1298" y="550"/>
              </a:cxn>
              <a:cxn ang="0">
                <a:pos x="1272" y="579"/>
              </a:cxn>
              <a:cxn ang="0">
                <a:pos x="1239" y="604"/>
              </a:cxn>
              <a:cxn ang="0">
                <a:pos x="1196" y="628"/>
              </a:cxn>
              <a:cxn ang="0">
                <a:pos x="1147" y="649"/>
              </a:cxn>
              <a:cxn ang="0">
                <a:pos x="1092" y="667"/>
              </a:cxn>
              <a:cxn ang="0">
                <a:pos x="1031" y="683"/>
              </a:cxn>
              <a:cxn ang="0">
                <a:pos x="967" y="694"/>
              </a:cxn>
              <a:cxn ang="0">
                <a:pos x="896" y="704"/>
              </a:cxn>
              <a:cxn ang="0">
                <a:pos x="824" y="710"/>
              </a:cxn>
              <a:cxn ang="0">
                <a:pos x="795" y="712"/>
              </a:cxn>
              <a:cxn ang="0">
                <a:pos x="476" y="712"/>
              </a:cxn>
              <a:cxn ang="0">
                <a:pos x="472" y="712"/>
              </a:cxn>
              <a:cxn ang="0">
                <a:pos x="409" y="708"/>
              </a:cxn>
              <a:cxn ang="0">
                <a:pos x="348" y="704"/>
              </a:cxn>
              <a:cxn ang="0">
                <a:pos x="290" y="696"/>
              </a:cxn>
              <a:cxn ang="0">
                <a:pos x="235" y="689"/>
              </a:cxn>
              <a:cxn ang="0">
                <a:pos x="186" y="677"/>
              </a:cxn>
              <a:cxn ang="0">
                <a:pos x="141" y="663"/>
              </a:cxn>
              <a:cxn ang="0">
                <a:pos x="102" y="648"/>
              </a:cxn>
              <a:cxn ang="0">
                <a:pos x="67" y="630"/>
              </a:cxn>
              <a:cxn ang="0">
                <a:pos x="39" y="608"/>
              </a:cxn>
              <a:cxn ang="0">
                <a:pos x="18" y="583"/>
              </a:cxn>
              <a:cxn ang="0">
                <a:pos x="6" y="554"/>
              </a:cxn>
              <a:cxn ang="0">
                <a:pos x="0" y="524"/>
              </a:cxn>
              <a:cxn ang="0">
                <a:pos x="0" y="520"/>
              </a:cxn>
              <a:cxn ang="0">
                <a:pos x="4" y="487"/>
              </a:cxn>
              <a:cxn ang="0">
                <a:pos x="16" y="446"/>
              </a:cxn>
              <a:cxn ang="0">
                <a:pos x="51" y="370"/>
              </a:cxn>
              <a:cxn ang="0">
                <a:pos x="94" y="299"/>
              </a:cxn>
              <a:cxn ang="0">
                <a:pos x="147" y="235"/>
              </a:cxn>
              <a:cxn ang="0">
                <a:pos x="204" y="176"/>
              </a:cxn>
              <a:cxn ang="0">
                <a:pos x="270" y="125"/>
              </a:cxn>
              <a:cxn ang="0">
                <a:pos x="341" y="82"/>
              </a:cxn>
              <a:cxn ang="0">
                <a:pos x="415" y="47"/>
              </a:cxn>
              <a:cxn ang="0">
                <a:pos x="497" y="21"/>
              </a:cxn>
              <a:cxn ang="0">
                <a:pos x="581" y="6"/>
              </a:cxn>
              <a:cxn ang="0">
                <a:pos x="667" y="0"/>
              </a:cxn>
              <a:cxn ang="0">
                <a:pos x="667" y="0"/>
              </a:cxn>
              <a:cxn ang="0">
                <a:pos x="759" y="6"/>
              </a:cxn>
              <a:cxn ang="0">
                <a:pos x="847" y="23"/>
              </a:cxn>
              <a:cxn ang="0">
                <a:pos x="932" y="53"/>
              </a:cxn>
              <a:cxn ang="0">
                <a:pos x="1010" y="90"/>
              </a:cxn>
              <a:cxn ang="0">
                <a:pos x="1082" y="137"/>
              </a:cxn>
              <a:cxn ang="0">
                <a:pos x="1149" y="194"/>
              </a:cxn>
              <a:cxn ang="0">
                <a:pos x="1208" y="256"/>
              </a:cxn>
              <a:cxn ang="0">
                <a:pos x="1258" y="325"/>
              </a:cxn>
              <a:cxn ang="0">
                <a:pos x="1301" y="401"/>
              </a:cxn>
              <a:cxn ang="0">
                <a:pos x="1301" y="401"/>
              </a:cxn>
            </a:cxnLst>
            <a:rect l="0" t="0" r="r" b="b"/>
            <a:pathLst>
              <a:path w="1321" h="712">
                <a:moveTo>
                  <a:pt x="1301" y="401"/>
                </a:moveTo>
                <a:lnTo>
                  <a:pt x="1317" y="442"/>
                </a:lnTo>
                <a:lnTo>
                  <a:pt x="1321" y="481"/>
                </a:lnTo>
                <a:lnTo>
                  <a:pt x="1315" y="516"/>
                </a:lnTo>
                <a:lnTo>
                  <a:pt x="1298" y="550"/>
                </a:lnTo>
                <a:lnTo>
                  <a:pt x="1272" y="579"/>
                </a:lnTo>
                <a:lnTo>
                  <a:pt x="1239" y="604"/>
                </a:lnTo>
                <a:lnTo>
                  <a:pt x="1196" y="628"/>
                </a:lnTo>
                <a:lnTo>
                  <a:pt x="1147" y="649"/>
                </a:lnTo>
                <a:lnTo>
                  <a:pt x="1092" y="667"/>
                </a:lnTo>
                <a:lnTo>
                  <a:pt x="1031" y="683"/>
                </a:lnTo>
                <a:lnTo>
                  <a:pt x="967" y="694"/>
                </a:lnTo>
                <a:lnTo>
                  <a:pt x="896" y="704"/>
                </a:lnTo>
                <a:lnTo>
                  <a:pt x="824" y="710"/>
                </a:lnTo>
                <a:lnTo>
                  <a:pt x="795" y="712"/>
                </a:lnTo>
                <a:lnTo>
                  <a:pt x="476" y="712"/>
                </a:lnTo>
                <a:lnTo>
                  <a:pt x="472" y="712"/>
                </a:lnTo>
                <a:lnTo>
                  <a:pt x="409" y="708"/>
                </a:lnTo>
                <a:lnTo>
                  <a:pt x="348" y="704"/>
                </a:lnTo>
                <a:lnTo>
                  <a:pt x="290" y="696"/>
                </a:lnTo>
                <a:lnTo>
                  <a:pt x="235" y="689"/>
                </a:lnTo>
                <a:lnTo>
                  <a:pt x="186" y="677"/>
                </a:lnTo>
                <a:lnTo>
                  <a:pt x="141" y="663"/>
                </a:lnTo>
                <a:lnTo>
                  <a:pt x="102" y="648"/>
                </a:lnTo>
                <a:lnTo>
                  <a:pt x="67" y="630"/>
                </a:lnTo>
                <a:lnTo>
                  <a:pt x="39" y="608"/>
                </a:lnTo>
                <a:lnTo>
                  <a:pt x="18" y="583"/>
                </a:lnTo>
                <a:lnTo>
                  <a:pt x="6" y="554"/>
                </a:lnTo>
                <a:lnTo>
                  <a:pt x="0" y="524"/>
                </a:lnTo>
                <a:lnTo>
                  <a:pt x="0" y="520"/>
                </a:lnTo>
                <a:lnTo>
                  <a:pt x="4" y="487"/>
                </a:lnTo>
                <a:lnTo>
                  <a:pt x="16" y="446"/>
                </a:lnTo>
                <a:lnTo>
                  <a:pt x="51" y="370"/>
                </a:lnTo>
                <a:lnTo>
                  <a:pt x="94" y="299"/>
                </a:lnTo>
                <a:lnTo>
                  <a:pt x="147" y="235"/>
                </a:lnTo>
                <a:lnTo>
                  <a:pt x="204" y="176"/>
                </a:lnTo>
                <a:lnTo>
                  <a:pt x="270" y="125"/>
                </a:lnTo>
                <a:lnTo>
                  <a:pt x="341" y="82"/>
                </a:lnTo>
                <a:lnTo>
                  <a:pt x="415" y="47"/>
                </a:lnTo>
                <a:lnTo>
                  <a:pt x="497" y="21"/>
                </a:lnTo>
                <a:lnTo>
                  <a:pt x="581" y="6"/>
                </a:lnTo>
                <a:lnTo>
                  <a:pt x="667" y="0"/>
                </a:lnTo>
                <a:lnTo>
                  <a:pt x="667" y="0"/>
                </a:lnTo>
                <a:lnTo>
                  <a:pt x="759" y="6"/>
                </a:lnTo>
                <a:lnTo>
                  <a:pt x="847" y="23"/>
                </a:lnTo>
                <a:lnTo>
                  <a:pt x="932" y="53"/>
                </a:lnTo>
                <a:lnTo>
                  <a:pt x="1010" y="90"/>
                </a:lnTo>
                <a:lnTo>
                  <a:pt x="1082" y="137"/>
                </a:lnTo>
                <a:lnTo>
                  <a:pt x="1149" y="194"/>
                </a:lnTo>
                <a:lnTo>
                  <a:pt x="1208" y="256"/>
                </a:lnTo>
                <a:lnTo>
                  <a:pt x="1258" y="325"/>
                </a:lnTo>
                <a:lnTo>
                  <a:pt x="1301" y="401"/>
                </a:lnTo>
                <a:lnTo>
                  <a:pt x="1301" y="401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99FFCC">
                  <a:alpha val="17999"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7" name="Group 37"/>
          <p:cNvGrpSpPr>
            <a:grpSpLocks/>
          </p:cNvGrpSpPr>
          <p:nvPr/>
        </p:nvGrpSpPr>
        <p:grpSpPr bwMode="auto">
          <a:xfrm rot="-1297425" flipH="1" flipV="1">
            <a:off x="3856038" y="5532438"/>
            <a:ext cx="1293812" cy="309562"/>
            <a:chOff x="2532" y="1051"/>
            <a:chExt cx="893" cy="246"/>
          </a:xfrm>
        </p:grpSpPr>
        <p:grpSp>
          <p:nvGrpSpPr>
            <p:cNvPr id="38" name="Group 38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44" name="AutoShape 39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" name="AutoShape 40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AutoShape 41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utoShape 42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9" name="Group 43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40" name="AutoShape 44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utoShape 45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2" name="AutoShape 46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AutoShape 47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pic>
        <p:nvPicPr>
          <p:cNvPr id="48" name="Picture 48" descr="light_shadow_m"/>
          <p:cNvPicPr>
            <a:picLocks noChangeAspect="1" noChangeArrowheads="1"/>
          </p:cNvPicPr>
          <p:nvPr/>
        </p:nvPicPr>
        <p:blipFill>
          <a:blip r:embed="rId2" cstate="print">
            <a:lum bright="-48000" contrast="-24000"/>
          </a:blip>
          <a:srcRect/>
          <a:stretch>
            <a:fillRect/>
          </a:stretch>
        </p:blipFill>
        <p:spPr bwMode="auto">
          <a:xfrm rot="3050435">
            <a:off x="4368007" y="3628231"/>
            <a:ext cx="3255962" cy="441325"/>
          </a:xfrm>
          <a:prstGeom prst="rect">
            <a:avLst/>
          </a:prstGeom>
          <a:noFill/>
        </p:spPr>
      </p:pic>
      <p:sp>
        <p:nvSpPr>
          <p:cNvPr id="49" name="Rectangle 49"/>
          <p:cNvSpPr>
            <a:spLocks noChangeArrowheads="1"/>
          </p:cNvSpPr>
          <p:nvPr/>
        </p:nvSpPr>
        <p:spPr bwMode="black">
          <a:xfrm>
            <a:off x="3684588" y="4767284"/>
            <a:ext cx="1618501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КАКИЕ?</a:t>
            </a:r>
          </a:p>
          <a:p>
            <a:pPr algn="ctr"/>
            <a:endParaRPr lang="en-US" sz="3200" b="1" dirty="0">
              <a:solidFill>
                <a:srgbClr val="1C1C1C"/>
              </a:solidFill>
              <a:latin typeface="Arial" charset="0"/>
            </a:endParaRPr>
          </a:p>
        </p:txBody>
      </p:sp>
      <p:sp>
        <p:nvSpPr>
          <p:cNvPr id="50" name="Rectangle 50"/>
          <p:cNvSpPr>
            <a:spLocks noChangeArrowheads="1"/>
          </p:cNvSpPr>
          <p:nvPr/>
        </p:nvSpPr>
        <p:spPr bwMode="black">
          <a:xfrm>
            <a:off x="1284401" y="4860448"/>
            <a:ext cx="110161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/>
              <a:t>КАК?</a:t>
            </a:r>
          </a:p>
        </p:txBody>
      </p:sp>
      <p:sp>
        <p:nvSpPr>
          <p:cNvPr id="51" name="Rectangle 51"/>
          <p:cNvSpPr>
            <a:spLocks noChangeArrowheads="1"/>
          </p:cNvSpPr>
          <p:nvPr/>
        </p:nvSpPr>
        <p:spPr bwMode="black">
          <a:xfrm>
            <a:off x="6288805" y="4756521"/>
            <a:ext cx="141692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КАКИМ ОБРАЗОМ?</a:t>
            </a:r>
          </a:p>
          <a:p>
            <a:pPr algn="ctr"/>
            <a:endParaRPr lang="en-US" sz="1600" b="1" dirty="0">
              <a:solidFill>
                <a:srgbClr val="1C1C1C"/>
              </a:solidFill>
              <a:latin typeface="Arial" charset="0"/>
            </a:endParaRPr>
          </a:p>
        </p:txBody>
      </p:sp>
      <p:grpSp>
        <p:nvGrpSpPr>
          <p:cNvPr id="53" name="Group 53"/>
          <p:cNvGrpSpPr>
            <a:grpSpLocks/>
          </p:cNvGrpSpPr>
          <p:nvPr/>
        </p:nvGrpSpPr>
        <p:grpSpPr bwMode="auto">
          <a:xfrm rot="-1297425" flipH="1" flipV="1">
            <a:off x="1223963" y="5532438"/>
            <a:ext cx="1293812" cy="309562"/>
            <a:chOff x="2532" y="1051"/>
            <a:chExt cx="893" cy="246"/>
          </a:xfrm>
        </p:grpSpPr>
        <p:grpSp>
          <p:nvGrpSpPr>
            <p:cNvPr id="54" name="Group 54"/>
            <p:cNvGrpSpPr>
              <a:grpSpLocks/>
            </p:cNvGrpSpPr>
            <p:nvPr/>
          </p:nvGrpSpPr>
          <p:grpSpPr bwMode="auto">
            <a:xfrm>
              <a:off x="2532" y="1051"/>
              <a:ext cx="743" cy="185"/>
              <a:chOff x="1565" y="2568"/>
              <a:chExt cx="1118" cy="279"/>
            </a:xfrm>
          </p:grpSpPr>
          <p:sp>
            <p:nvSpPr>
              <p:cNvPr id="60" name="AutoShape 55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" name="AutoShape 56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2" name="AutoShape 57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3" name="AutoShape 58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55" name="Group 59"/>
            <p:cNvGrpSpPr>
              <a:grpSpLocks/>
            </p:cNvGrpSpPr>
            <p:nvPr/>
          </p:nvGrpSpPr>
          <p:grpSpPr bwMode="auto">
            <a:xfrm rot="1353540">
              <a:off x="2682" y="1111"/>
              <a:ext cx="743" cy="186"/>
              <a:chOff x="1565" y="2568"/>
              <a:chExt cx="1118" cy="279"/>
            </a:xfrm>
          </p:grpSpPr>
          <p:sp>
            <p:nvSpPr>
              <p:cNvPr id="56" name="AutoShape 60"/>
              <p:cNvSpPr>
                <a:spLocks noChangeArrowheads="1"/>
              </p:cNvSpPr>
              <p:nvPr/>
            </p:nvSpPr>
            <p:spPr bwMode="white">
              <a:xfrm rot="5263130">
                <a:off x="1859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7" name="AutoShape 61"/>
              <p:cNvSpPr>
                <a:spLocks noChangeArrowheads="1"/>
              </p:cNvSpPr>
              <p:nvPr/>
            </p:nvSpPr>
            <p:spPr bwMode="white">
              <a:xfrm rot="6078281">
                <a:off x="1995" y="2274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8" name="AutoShape 62"/>
              <p:cNvSpPr>
                <a:spLocks noChangeArrowheads="1"/>
              </p:cNvSpPr>
              <p:nvPr/>
            </p:nvSpPr>
            <p:spPr bwMode="white">
              <a:xfrm rot="6373927">
                <a:off x="2071" y="229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AutoShape 63"/>
              <p:cNvSpPr>
                <a:spLocks noChangeArrowheads="1"/>
              </p:cNvSpPr>
              <p:nvPr/>
            </p:nvSpPr>
            <p:spPr bwMode="white">
              <a:xfrm rot="6906312">
                <a:off x="2161" y="2326"/>
                <a:ext cx="227" cy="816"/>
              </a:xfrm>
              <a:prstGeom prst="moon">
                <a:avLst>
                  <a:gd name="adj" fmla="val 49773"/>
                </a:avLst>
              </a:prstGeom>
              <a:solidFill>
                <a:srgbClr val="FFFFFF">
                  <a:alpha val="3999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64" name="Group 64"/>
          <p:cNvGrpSpPr>
            <a:grpSpLocks/>
          </p:cNvGrpSpPr>
          <p:nvPr/>
        </p:nvGrpSpPr>
        <p:grpSpPr bwMode="auto">
          <a:xfrm>
            <a:off x="2070088" y="407118"/>
            <a:ext cx="6689726" cy="674688"/>
            <a:chOff x="1662" y="792"/>
            <a:chExt cx="4214" cy="425"/>
          </a:xfrm>
        </p:grpSpPr>
        <p:sp>
          <p:nvSpPr>
            <p:cNvPr id="67" name="AutoShape 66"/>
            <p:cNvSpPr>
              <a:spLocks noChangeArrowheads="1"/>
            </p:cNvSpPr>
            <p:nvPr/>
          </p:nvSpPr>
          <p:spPr bwMode="gray">
            <a:xfrm>
              <a:off x="3493" y="792"/>
              <a:ext cx="2383" cy="42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>
                    <a:gamma/>
                    <a:tint val="33725"/>
                    <a:invGamma/>
                  </a:schemeClr>
                </a:gs>
                <a:gs pos="50000">
                  <a:schemeClr val="tx2">
                    <a:alpha val="89999"/>
                  </a:schemeClr>
                </a:gs>
                <a:gs pos="100000">
                  <a:schemeClr val="tx2">
                    <a:gamma/>
                    <a:tint val="33725"/>
                    <a:invGamma/>
                  </a:scheme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2400" b="1" dirty="0"/>
                <a:t>управленческие </a:t>
              </a:r>
              <a:r>
                <a:rPr lang="ru-RU" sz="2400" b="1" dirty="0" smtClean="0"/>
                <a:t>решения</a:t>
              </a:r>
              <a:r>
                <a:rPr lang="ru-RU" dirty="0" smtClean="0"/>
                <a:t>?</a:t>
              </a:r>
              <a:endParaRPr lang="ru-RU" dirty="0"/>
            </a:p>
            <a:p>
              <a:endParaRPr lang="ru-RU" dirty="0"/>
            </a:p>
          </p:txBody>
        </p:sp>
        <p:sp>
          <p:nvSpPr>
            <p:cNvPr id="66" name="Rectangle 68"/>
            <p:cNvSpPr>
              <a:spLocks noChangeArrowheads="1"/>
            </p:cNvSpPr>
            <p:nvPr/>
          </p:nvSpPr>
          <p:spPr bwMode="auto">
            <a:xfrm>
              <a:off x="1662" y="1047"/>
              <a:ext cx="2241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60000"/>
                </a:lnSpc>
                <a:spcBef>
                  <a:spcPct val="50000"/>
                </a:spcBef>
              </a:pPr>
              <a:endParaRPr lang="en-US" b="1" dirty="0">
                <a:latin typeface="Arial" charset="0"/>
              </a:endParaRPr>
            </a:p>
          </p:txBody>
        </p:sp>
      </p:grpSp>
      <p:sp>
        <p:nvSpPr>
          <p:cNvPr id="69" name="AutoShape 66"/>
          <p:cNvSpPr>
            <a:spLocks noChangeArrowheads="1"/>
          </p:cNvSpPr>
          <p:nvPr/>
        </p:nvSpPr>
        <p:spPr bwMode="gray">
          <a:xfrm>
            <a:off x="614007" y="504824"/>
            <a:ext cx="3782978" cy="6667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>
                  <a:gamma/>
                  <a:tint val="33725"/>
                  <a:invGamma/>
                </a:schemeClr>
              </a:gs>
              <a:gs pos="50000">
                <a:schemeClr val="tx2">
                  <a:alpha val="89999"/>
                </a:schemeClr>
              </a:gs>
              <a:gs pos="100000">
                <a:schemeClr val="tx2">
                  <a:gamma/>
                  <a:tint val="33725"/>
                  <a:invGamma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/>
              <a:t>обеспечить сопровождение МП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sp>
        <p:nvSpPr>
          <p:cNvPr id="71" name="AutoShape 66"/>
          <p:cNvSpPr>
            <a:spLocks noChangeArrowheads="1"/>
          </p:cNvSpPr>
          <p:nvPr/>
        </p:nvSpPr>
        <p:spPr bwMode="gray">
          <a:xfrm>
            <a:off x="1294195" y="1436991"/>
            <a:ext cx="3782978" cy="6667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>
                  <a:gamma/>
                  <a:tint val="33725"/>
                  <a:invGamma/>
                </a:schemeClr>
              </a:gs>
              <a:gs pos="50000">
                <a:schemeClr val="tx2">
                  <a:alpha val="89999"/>
                </a:schemeClr>
              </a:gs>
              <a:gs pos="100000">
                <a:schemeClr val="tx2">
                  <a:gamma/>
                  <a:tint val="33725"/>
                  <a:invGamma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/>
              <a:t>организовать сопровождение ОО?</a:t>
            </a:r>
          </a:p>
          <a:p>
            <a:endParaRPr lang="ru-RU" dirty="0"/>
          </a:p>
        </p:txBody>
      </p:sp>
      <p:sp>
        <p:nvSpPr>
          <p:cNvPr id="73" name="AutoShape 66"/>
          <p:cNvSpPr>
            <a:spLocks noChangeArrowheads="1"/>
          </p:cNvSpPr>
          <p:nvPr/>
        </p:nvSpPr>
        <p:spPr bwMode="gray">
          <a:xfrm>
            <a:off x="5281613" y="1544777"/>
            <a:ext cx="3782978" cy="666751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>
                  <a:gamma/>
                  <a:tint val="33725"/>
                  <a:invGamma/>
                </a:schemeClr>
              </a:gs>
              <a:gs pos="50000">
                <a:schemeClr val="tx2">
                  <a:alpha val="89999"/>
                </a:schemeClr>
              </a:gs>
              <a:gs pos="100000">
                <a:schemeClr val="tx2">
                  <a:gamma/>
                  <a:tint val="33725"/>
                  <a:invGamma/>
                </a:schemeClr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/>
              <a:t>сделать шаги</a:t>
            </a:r>
            <a:r>
              <a:rPr lang="ru-RU" dirty="0" smtClean="0"/>
              <a:t>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7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ММС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Обеспечение адресного научно-методического сопровождения педагогов и управленческих кадров в соответствии </a:t>
            </a:r>
            <a:r>
              <a:rPr lang="ru-RU" smtClean="0"/>
              <a:t>с приоритетными  </a:t>
            </a:r>
            <a:r>
              <a:rPr lang="ru-RU" dirty="0" smtClean="0"/>
              <a:t>национальными задачами в области образования, включая реализацию ООП в соответствии с ФОП и ФГОС общего образования, учитывающего региональную и муниципальную специфику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11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Организация работы по выявлению профессиональных дефицитов педагогических  и управленческих работников;</a:t>
            </a:r>
          </a:p>
          <a:p>
            <a:r>
              <a:rPr lang="ru-RU" dirty="0" smtClean="0"/>
              <a:t>Обеспечение деятельности </a:t>
            </a:r>
            <a:r>
              <a:rPr lang="ru-RU" dirty="0"/>
              <a:t>по совершенствованию методических, предметных и </a:t>
            </a:r>
            <a:r>
              <a:rPr lang="ru-RU" dirty="0" err="1"/>
              <a:t>метапредметных</a:t>
            </a:r>
            <a:r>
              <a:rPr lang="ru-RU" dirty="0"/>
              <a:t> </a:t>
            </a:r>
            <a:r>
              <a:rPr lang="ru-RU" dirty="0" smtClean="0"/>
              <a:t> компетенций </a:t>
            </a:r>
            <a:r>
              <a:rPr lang="ru-RU" dirty="0"/>
              <a:t>педагогических работников;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оказание помощи в разработке индивидуальных маршрутов непрерывного развития профессионального мастерства педагогических и управленческих работников;</a:t>
            </a:r>
          </a:p>
          <a:p>
            <a:r>
              <a:rPr lang="ru-RU" dirty="0"/>
              <a:t> </a:t>
            </a:r>
            <a:r>
              <a:rPr lang="ru-RU" dirty="0" smtClean="0"/>
              <a:t>создание </a:t>
            </a:r>
            <a:r>
              <a:rPr lang="ru-RU" dirty="0"/>
              <a:t>условий для вовлечения педагогов и управленческих работников в экспертную деятельность, организация взаимодействия, взаимопомощи и </a:t>
            </a:r>
            <a:r>
              <a:rPr lang="ru-RU" dirty="0" err="1"/>
              <a:t>взаимообучения</a:t>
            </a:r>
            <a:r>
              <a:rPr lang="ru-RU" dirty="0"/>
              <a:t> работников образования; 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молодых педагогов/реализация программ наставничества педагогических работников; </a:t>
            </a:r>
          </a:p>
          <a:p>
            <a:r>
              <a:rPr lang="ru-RU" dirty="0" smtClean="0"/>
              <a:t> </a:t>
            </a:r>
            <a:r>
              <a:rPr lang="ru-RU" dirty="0"/>
              <a:t>организация сетевого взаимодействия педагогов (методических объединений, профессиональных сообществ педагогов и управленческих работников); </a:t>
            </a:r>
          </a:p>
          <a:p>
            <a:r>
              <a:rPr lang="ru-RU" dirty="0" smtClean="0"/>
              <a:t> </a:t>
            </a:r>
            <a:r>
              <a:rPr lang="ru-RU" dirty="0"/>
              <a:t>выявление и формирование городского методического актива как резерва высококвалифицированных специалистов, привлекаемых к оказанию методической помощи с учетом адресных запросов; </a:t>
            </a:r>
          </a:p>
          <a:p>
            <a:r>
              <a:rPr lang="ru-RU" dirty="0" smtClean="0"/>
              <a:t> </a:t>
            </a:r>
            <a:r>
              <a:rPr lang="ru-RU" dirty="0"/>
              <a:t>методическая помощь школам с низкими результатами обучения и/или школам, функционирующим в неблагоприятных социальных условиях; </a:t>
            </a:r>
          </a:p>
          <a:p>
            <a:r>
              <a:rPr lang="ru-RU" dirty="0" smtClean="0"/>
              <a:t> </a:t>
            </a:r>
            <a:r>
              <a:rPr lang="ru-RU" dirty="0"/>
              <a:t>сопровождение педагогических работников по вопросам профессионального самоопределения обучающихся; 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кадрового потенциала в образовательных организациях за счет разработки и реализации стратегии кадровой политики, направленной на повышение результативности деятельности педагогических работников и максимально эффективного использования их профессионального потенциала для достижения поставленных профессиональных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08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c3d3574c1859d842d133b75594c728c79807b2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1006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Каждый год , который вы работаете в школе , должен обогащать вашу технологическую лабораторию педагогического труда</vt:lpstr>
      <vt:lpstr>Городской методический совет «Научно-методическое  сопровождение педагогических работников как основа достижения качественных образовательных результатов»</vt:lpstr>
      <vt:lpstr> ОСНОВНЫЕ  ОРИЕНТИРЫ МЕТОДИЧЕСКОГО СОПРОВОЖДЕНИЯ педагогов     </vt:lpstr>
      <vt:lpstr>Вопросы ГМС</vt:lpstr>
      <vt:lpstr>Деятельность ММС по реализации задачи методического обеспечения качественной организации образовательного процесса</vt:lpstr>
      <vt:lpstr>Характеристика педагогических работников муниципалитета</vt:lpstr>
      <vt:lpstr>Презентация PowerPoint</vt:lpstr>
      <vt:lpstr>Цель ММС</vt:lpstr>
      <vt:lpstr>Задачи:</vt:lpstr>
      <vt:lpstr>Основные формы научно-методического сопровождения</vt:lpstr>
      <vt:lpstr>Основные формы научно-методического сопровождения</vt:lpstr>
      <vt:lpstr>Основные формы научно-методического сопровождения</vt:lpstr>
      <vt:lpstr>Методическая тема</vt:lpstr>
      <vt:lpstr>Ресурсы ММС – инновационная деятельность, наставничество, сетевое взаимодействие</vt:lpstr>
      <vt:lpstr>Презентация PowerPoint</vt:lpstr>
      <vt:lpstr>Задачи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Синяя мозаика - шаблон презентации с сайта http://presentation-creation.ru</dc:title>
  <dc:creator>obstinate</dc:creator>
  <dc:description>Шаблон презентации с сайта http://presentation-creation.ru/</dc:description>
  <cp:lastModifiedBy>1</cp:lastModifiedBy>
  <cp:revision>51</cp:revision>
  <dcterms:created xsi:type="dcterms:W3CDTF">2017-06-26T17:55:09Z</dcterms:created>
  <dcterms:modified xsi:type="dcterms:W3CDTF">2023-10-02T07:10:52Z</dcterms:modified>
</cp:coreProperties>
</file>